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8"/>
  </p:notesMasterIdLst>
  <p:sldIdLst>
    <p:sldId id="272" r:id="rId2"/>
    <p:sldId id="329" r:id="rId3"/>
    <p:sldId id="312" r:id="rId4"/>
    <p:sldId id="313" r:id="rId5"/>
    <p:sldId id="330" r:id="rId6"/>
    <p:sldId id="331" r:id="rId7"/>
    <p:sldId id="314" r:id="rId8"/>
    <p:sldId id="315" r:id="rId9"/>
    <p:sldId id="311" r:id="rId10"/>
    <p:sldId id="332" r:id="rId11"/>
    <p:sldId id="319" r:id="rId12"/>
    <p:sldId id="333" r:id="rId13"/>
    <p:sldId id="334" r:id="rId14"/>
    <p:sldId id="335" r:id="rId15"/>
    <p:sldId id="323" r:id="rId16"/>
    <p:sldId id="32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463"/>
    <a:srgbClr val="33CC33"/>
    <a:srgbClr val="FFFF00"/>
    <a:srgbClr val="CC0000"/>
    <a:srgbClr val="FF0000"/>
    <a:srgbClr val="00CC00"/>
    <a:srgbClr val="008000"/>
    <a:srgbClr val="FF9900"/>
    <a:srgbClr val="FFCA2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1" autoAdjust="0"/>
    <p:restoredTop sz="94660"/>
  </p:normalViewPr>
  <p:slideViewPr>
    <p:cSldViewPr snapToGrid="0">
      <p:cViewPr>
        <p:scale>
          <a:sx n="71" d="100"/>
          <a:sy n="71" d="100"/>
        </p:scale>
        <p:origin x="2742" y="19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0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3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10" y="1989465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1" y="3507331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字魂27号-布丁体" panose="00000500000000000000" pitchFamily="2" charset="-122"/>
                <a:ea typeface="字魂27号-布丁体" panose="00000500000000000000" pitchFamily="2" charset="-122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97" y="4030241"/>
            <a:ext cx="9132600" cy="214597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106905" y="246698"/>
            <a:ext cx="10619695" cy="14478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UỶ BAN NHÂN DÂN QUẬN GÒ VẤP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PHÒNG GIÁO DỤC VÀ ĐÀO TẠO</a:t>
            </a: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269971" y="2545815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spc="600">
                <a:latin typeface="Arial" panose="020B0604020202020204" pitchFamily="34" charset="0"/>
                <a:cs typeface="Arial" panose="020B0604020202020204" pitchFamily="34" charset="0"/>
              </a:rPr>
              <a:t>73+5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3963168" y="254339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spc="600">
                <a:latin typeface="Arial" panose="020B0604020202020204" pitchFamily="34" charset="0"/>
                <a:cs typeface="Arial" panose="020B0604020202020204" pitchFamily="34" charset="0"/>
              </a:rPr>
              <a:t>45-22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575296" y="2545815"/>
            <a:ext cx="436301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spc="600">
                <a:latin typeface="Arial" panose="020B0604020202020204" pitchFamily="34" charset="0"/>
                <a:cs typeface="Arial" panose="020B0604020202020204" pitchFamily="34" charset="0"/>
              </a:rPr>
              <a:t>70+20-40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269971" y="4055476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spc="600">
                <a:latin typeface="Arial" panose="020B0604020202020204" pitchFamily="34" charset="0"/>
                <a:cs typeface="Arial" panose="020B0604020202020204" pitchFamily="34" charset="0"/>
              </a:rPr>
              <a:t>36+23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963168" y="4053058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spc="600">
                <a:latin typeface="Arial" panose="020B0604020202020204" pitchFamily="34" charset="0"/>
                <a:cs typeface="Arial" panose="020B0604020202020204" pitchFamily="34" charset="0"/>
              </a:rPr>
              <a:t>89-6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95903" y="4055476"/>
            <a:ext cx="436301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spc="600">
                <a:latin typeface="Arial" panose="020B0604020202020204" pitchFamily="34" charset="0"/>
                <a:cs typeface="Arial" panose="020B0604020202020204" pitchFamily="34" charset="0"/>
              </a:rPr>
              <a:t>96-36+20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978678" y="543395"/>
            <a:ext cx="3410819" cy="1198274"/>
            <a:chOff x="1024244" y="1082696"/>
            <a:chExt cx="3410819" cy="1198274"/>
          </a:xfrm>
        </p:grpSpPr>
        <p:sp>
          <p:nvSpPr>
            <p:cNvPr id="62" name="Rounded Rectangle 61"/>
            <p:cNvSpPr/>
            <p:nvPr/>
          </p:nvSpPr>
          <p:spPr>
            <a:xfrm>
              <a:off x="1229103" y="1355667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3200" b="1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en-US" sz="3200" b="1" err="1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4" y="1082696"/>
              <a:ext cx="1163262" cy="1198274"/>
            </a:xfrm>
            <a:prstGeom prst="rect">
              <a:avLst/>
            </a:prstGeom>
          </p:spPr>
        </p:pic>
      </p:grpSp>
      <p:sp>
        <p:nvSpPr>
          <p:cNvPr id="64" name="Rounded Rectangle 63"/>
          <p:cNvSpPr/>
          <p:nvPr/>
        </p:nvSpPr>
        <p:spPr>
          <a:xfrm>
            <a:off x="1767776" y="2587667"/>
            <a:ext cx="137235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78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2142918" y="4100652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59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706927" y="258766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23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354148" y="4093678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83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0387406" y="258766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50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0387406" y="4100652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80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4" grpId="0" animBg="1"/>
      <p:bldP spid="66" grpId="0" animBg="1"/>
      <p:bldP spid="68" grpId="0" animBg="1"/>
      <p:bldP spid="70" grpId="0" animBg="1"/>
      <p:bldP spid="72" grpId="0" animBg="1"/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9494" y="306962"/>
            <a:ext cx="11765266" cy="977885"/>
            <a:chOff x="1576536" y="1307736"/>
            <a:chExt cx="11765266" cy="977885"/>
          </a:xfrm>
        </p:grpSpPr>
        <p:sp>
          <p:nvSpPr>
            <p:cNvPr id="4" name="Rounded Rectangle 3"/>
            <p:cNvSpPr/>
            <p:nvPr/>
          </p:nvSpPr>
          <p:spPr>
            <a:xfrm>
              <a:off x="1576536" y="1307736"/>
              <a:ext cx="11765266" cy="977885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C00000"/>
                  </a:solidFill>
                </a:rPr>
                <a:t> </a:t>
              </a:r>
              <a:r>
                <a:rPr lang="en-US" sz="3200" smtClean="0">
                  <a:solidFill>
                    <a:srgbClr val="C00000"/>
                  </a:solidFill>
                </a:rPr>
                <a:t>      </a:t>
              </a:r>
              <a:r>
                <a:rPr lang="vi-VN" sz="3200" b="1" smtClean="0">
                  <a:solidFill>
                    <a:schemeClr val="tx1"/>
                  </a:solidFill>
                </a:rPr>
                <a:t>6</a:t>
              </a:r>
              <a:r>
                <a:rPr lang="vi-VN" sz="3200" b="1">
                  <a:solidFill>
                    <a:schemeClr val="tx1"/>
                  </a:solidFill>
                </a:rPr>
                <a:t>. Dưới đây là các thùng đựng sách quyên góp của các lớp 2A, 2B, 2C, 2D</a:t>
              </a:r>
            </a:p>
          </p:txBody>
        </p:sp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335" y="1325690"/>
              <a:ext cx="931883" cy="959931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479949" y="3522466"/>
            <a:ext cx="11244355" cy="634121"/>
          </a:xfrm>
          <a:prstGeom prst="roundRect">
            <a:avLst/>
          </a:prstGeom>
          <a:solidFill>
            <a:schemeClr val="accent3">
              <a:lumMod val="40000"/>
              <a:lumOff val="60000"/>
              <a:alpha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err="1"/>
              <a:t>Tìm</a:t>
            </a:r>
            <a:r>
              <a:rPr lang="en-US" sz="3200"/>
              <a:t> </a:t>
            </a:r>
            <a:r>
              <a:rPr lang="en-US" sz="3200" err="1"/>
              <a:t>thùng</a:t>
            </a:r>
            <a:r>
              <a:rPr lang="en-US" sz="3200"/>
              <a:t> </a:t>
            </a:r>
            <a:r>
              <a:rPr lang="en-US" sz="3200" err="1"/>
              <a:t>đựng</a:t>
            </a:r>
            <a:r>
              <a:rPr lang="en-US" sz="3200"/>
              <a:t> </a:t>
            </a:r>
            <a:r>
              <a:rPr lang="en-US" sz="3200" err="1"/>
              <a:t>số</a:t>
            </a:r>
            <a:r>
              <a:rPr lang="en-US" sz="3200"/>
              <a:t> </a:t>
            </a:r>
            <a:r>
              <a:rPr lang="en-US" sz="3200" err="1"/>
              <a:t>sách</a:t>
            </a:r>
            <a:r>
              <a:rPr lang="en-US" sz="3200"/>
              <a:t> </a:t>
            </a:r>
            <a:r>
              <a:rPr lang="en-US" sz="3200" err="1"/>
              <a:t>quyên</a:t>
            </a:r>
            <a:r>
              <a:rPr lang="en-US" sz="3200"/>
              <a:t> </a:t>
            </a:r>
            <a:r>
              <a:rPr lang="en-US" sz="3200" err="1"/>
              <a:t>góp</a:t>
            </a:r>
            <a:r>
              <a:rPr lang="en-US" sz="3200"/>
              <a:t> </a:t>
            </a:r>
            <a:r>
              <a:rPr lang="en-US" sz="3200" err="1"/>
              <a:t>của</a:t>
            </a:r>
            <a:r>
              <a:rPr lang="en-US" sz="3200"/>
              <a:t> </a:t>
            </a:r>
            <a:r>
              <a:rPr lang="en-US" sz="3200" err="1"/>
              <a:t>mỗi</a:t>
            </a:r>
            <a:r>
              <a:rPr lang="en-US" sz="3200"/>
              <a:t> </a:t>
            </a:r>
            <a:r>
              <a:rPr lang="en-US" sz="3200" err="1"/>
              <a:t>lớp</a:t>
            </a:r>
            <a:r>
              <a:rPr lang="en-US" sz="3200"/>
              <a:t>, </a:t>
            </a:r>
            <a:r>
              <a:rPr lang="en-US" sz="3200" err="1"/>
              <a:t>biết</a:t>
            </a:r>
            <a:r>
              <a:rPr lang="en-US" sz="3200"/>
              <a:t> </a:t>
            </a:r>
            <a:r>
              <a:rPr lang="en-US" sz="3200" err="1"/>
              <a:t>rằng</a:t>
            </a:r>
            <a:r>
              <a:rPr lang="en-US" sz="3200"/>
              <a:t>: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475869" y="4391105"/>
            <a:ext cx="9670600" cy="63412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err="1"/>
              <a:t>Số</a:t>
            </a:r>
            <a:r>
              <a:rPr lang="en-US" sz="3200"/>
              <a:t> </a:t>
            </a:r>
            <a:r>
              <a:rPr lang="en-US" sz="3200" err="1"/>
              <a:t>sách</a:t>
            </a:r>
            <a:r>
              <a:rPr lang="en-US" sz="3200"/>
              <a:t> </a:t>
            </a:r>
            <a:r>
              <a:rPr lang="en-US" sz="3200" err="1"/>
              <a:t>của</a:t>
            </a:r>
            <a:r>
              <a:rPr lang="en-US" sz="3200"/>
              <a:t> </a:t>
            </a:r>
            <a:r>
              <a:rPr lang="en-US" sz="3200" err="1"/>
              <a:t>lớp</a:t>
            </a:r>
            <a:r>
              <a:rPr lang="en-US" sz="3200"/>
              <a:t> 2A </a:t>
            </a:r>
            <a:r>
              <a:rPr lang="en-US" sz="3200" err="1"/>
              <a:t>là</a:t>
            </a:r>
            <a:r>
              <a:rPr lang="en-US" sz="3200"/>
              <a:t> </a:t>
            </a:r>
            <a:r>
              <a:rPr lang="en-US" sz="3200" b="1" err="1"/>
              <a:t>số</a:t>
            </a:r>
            <a:r>
              <a:rPr lang="en-US" sz="3200" b="1"/>
              <a:t> </a:t>
            </a:r>
            <a:r>
              <a:rPr lang="en-US" sz="3200" b="1" err="1"/>
              <a:t>liền</a:t>
            </a:r>
            <a:r>
              <a:rPr lang="en-US" sz="3200" b="1"/>
              <a:t> </a:t>
            </a:r>
            <a:r>
              <a:rPr lang="en-US" sz="3200" b="1" err="1"/>
              <a:t>sau</a:t>
            </a:r>
            <a:r>
              <a:rPr lang="en-US" sz="3200" b="1"/>
              <a:t> </a:t>
            </a:r>
            <a:r>
              <a:rPr lang="en-US" sz="3200" b="1" err="1"/>
              <a:t>của</a:t>
            </a:r>
            <a:r>
              <a:rPr lang="en-US" sz="3200" b="1"/>
              <a:t> 39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75868" y="5074793"/>
            <a:ext cx="9670600" cy="63412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/>
              <a:t>Số sách của lớp 2B là </a:t>
            </a:r>
            <a:r>
              <a:rPr lang="vi-VN" sz="3200" b="1"/>
              <a:t>số liền trước của 39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475867" y="5757793"/>
            <a:ext cx="9670600" cy="63412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err="1"/>
              <a:t>Số</a:t>
            </a:r>
            <a:r>
              <a:rPr lang="en-US" sz="3200"/>
              <a:t> </a:t>
            </a:r>
            <a:r>
              <a:rPr lang="en-US" sz="3200" err="1"/>
              <a:t>sách</a:t>
            </a:r>
            <a:r>
              <a:rPr lang="en-US" sz="3200"/>
              <a:t> </a:t>
            </a:r>
            <a:r>
              <a:rPr lang="en-US" sz="3200" err="1"/>
              <a:t>của</a:t>
            </a:r>
            <a:r>
              <a:rPr lang="en-US" sz="3200"/>
              <a:t> </a:t>
            </a:r>
            <a:r>
              <a:rPr lang="en-US" sz="3200" err="1"/>
              <a:t>lớp</a:t>
            </a:r>
            <a:r>
              <a:rPr lang="en-US" sz="3200"/>
              <a:t> 2C </a:t>
            </a:r>
            <a:r>
              <a:rPr lang="en-US" sz="3200" err="1"/>
              <a:t>là</a:t>
            </a:r>
            <a:r>
              <a:rPr lang="en-US" sz="3200"/>
              <a:t> </a:t>
            </a:r>
            <a:r>
              <a:rPr lang="en-US" sz="3200" b="1" err="1"/>
              <a:t>số</a:t>
            </a:r>
            <a:r>
              <a:rPr lang="en-US" sz="3200" b="1"/>
              <a:t> </a:t>
            </a:r>
            <a:r>
              <a:rPr lang="en-US" sz="3200" b="1" err="1"/>
              <a:t>khi</a:t>
            </a:r>
            <a:r>
              <a:rPr lang="en-US" sz="3200" b="1"/>
              <a:t> </a:t>
            </a:r>
            <a:r>
              <a:rPr lang="en-US" sz="3200" b="1" err="1"/>
              <a:t>đọc</a:t>
            </a:r>
            <a:r>
              <a:rPr lang="en-US" sz="3200" b="1"/>
              <a:t> </a:t>
            </a:r>
            <a:r>
              <a:rPr lang="en-US" sz="3200" b="1" err="1"/>
              <a:t>có</a:t>
            </a:r>
            <a:r>
              <a:rPr lang="en-US" sz="3200" b="1"/>
              <a:t> </a:t>
            </a:r>
            <a:r>
              <a:rPr lang="en-US" sz="3200" b="1" err="1"/>
              <a:t>tiếng</a:t>
            </a:r>
            <a:r>
              <a:rPr lang="en-US" sz="3200" b="1"/>
              <a:t> “</a:t>
            </a:r>
            <a:r>
              <a:rPr lang="en-US" sz="3200" b="1" err="1"/>
              <a:t>mốt</a:t>
            </a:r>
            <a:r>
              <a:rPr lang="en-US" sz="3200" b="1"/>
              <a:t>”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261845" y="1385597"/>
            <a:ext cx="2670240" cy="2670240"/>
            <a:chOff x="261845" y="1385597"/>
            <a:chExt cx="2670240" cy="2670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45" y="1385597"/>
              <a:ext cx="2670240" cy="267024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13176" y="233384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ea typeface="+mj-ea"/>
                </a:rPr>
                <a:t>38</a:t>
              </a:r>
            </a:p>
            <a:p>
              <a:pPr algn="ctr"/>
              <a:r>
                <a:rPr lang="en-US" sz="2800" smtClean="0">
                  <a:ea typeface="+mj-ea"/>
                </a:rPr>
                <a:t>quyển</a:t>
              </a:r>
              <a:endParaRPr lang="en-US" sz="2800" dirty="0">
                <a:ea typeface="+mj-ea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254872" y="1385597"/>
            <a:ext cx="2670240" cy="2670240"/>
            <a:chOff x="3254872" y="1385597"/>
            <a:chExt cx="2670240" cy="267024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72" y="1385597"/>
              <a:ext cx="2670240" cy="267024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243247" y="229345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ea typeface="+mj-ea"/>
                </a:rPr>
                <a:t>39</a:t>
              </a:r>
            </a:p>
            <a:p>
              <a:pPr algn="ctr"/>
              <a:r>
                <a:rPr lang="en-US" sz="2800" smtClean="0">
                  <a:ea typeface="+mj-ea"/>
                </a:rPr>
                <a:t>quyển</a:t>
              </a:r>
              <a:endParaRPr lang="en-US" sz="2800" dirty="0">
                <a:ea typeface="+mj-ea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247899" y="1385597"/>
            <a:ext cx="2670240" cy="2670240"/>
            <a:chOff x="6247899" y="1385597"/>
            <a:chExt cx="2670240" cy="267024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CC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899" y="1385597"/>
              <a:ext cx="2670240" cy="267024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219529" y="233384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ea typeface="+mj-ea"/>
                </a:rPr>
                <a:t>40</a:t>
              </a:r>
            </a:p>
            <a:p>
              <a:pPr algn="ctr"/>
              <a:r>
                <a:rPr lang="en-US" sz="2800" smtClean="0">
                  <a:ea typeface="+mj-ea"/>
                </a:rPr>
                <a:t>quyển</a:t>
              </a:r>
              <a:endParaRPr lang="en-US" sz="2800" dirty="0">
                <a:ea typeface="+mj-ea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240926" y="1385597"/>
            <a:ext cx="2670240" cy="2670240"/>
            <a:chOff x="9240926" y="1385597"/>
            <a:chExt cx="2670240" cy="267024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926" y="1385597"/>
              <a:ext cx="2670240" cy="267024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249599" y="2312845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ea typeface="+mj-ea"/>
                </a:rPr>
                <a:t>51</a:t>
              </a:r>
              <a:endParaRPr lang="en-US" sz="2800" smtClean="0">
                <a:ea typeface="+mj-ea"/>
              </a:endParaRPr>
            </a:p>
            <a:p>
              <a:pPr algn="ctr"/>
              <a:r>
                <a:rPr lang="en-US" sz="2800" smtClean="0">
                  <a:ea typeface="+mj-ea"/>
                </a:rPr>
                <a:t>quyển</a:t>
              </a:r>
              <a:endParaRPr lang="en-US" sz="2800" dirty="0"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8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9494" y="306962"/>
            <a:ext cx="11765266" cy="977885"/>
            <a:chOff x="1576536" y="1307736"/>
            <a:chExt cx="11765266" cy="977885"/>
          </a:xfrm>
        </p:grpSpPr>
        <p:sp>
          <p:nvSpPr>
            <p:cNvPr id="4" name="Rounded Rectangle 3"/>
            <p:cNvSpPr/>
            <p:nvPr/>
          </p:nvSpPr>
          <p:spPr>
            <a:xfrm>
              <a:off x="1576536" y="1307736"/>
              <a:ext cx="11765266" cy="977885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</a:t>
              </a:r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. Dưới đây là các thùng đựng sách quyên góp của các lớp 2A, 2B, 2C, 2D</a:t>
              </a:r>
            </a:p>
          </p:txBody>
        </p:sp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335" y="1325690"/>
              <a:ext cx="931883" cy="959931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1412599" y="4543330"/>
            <a:ext cx="9670600" cy="63412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liền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sau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39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61845" y="1385597"/>
            <a:ext cx="2670240" cy="2670240"/>
            <a:chOff x="261845" y="1385597"/>
            <a:chExt cx="2670240" cy="2670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45" y="1385597"/>
              <a:ext cx="2670240" cy="267024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13176" y="233384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38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54872" y="1385597"/>
            <a:ext cx="2670240" cy="2670240"/>
            <a:chOff x="3254872" y="1385597"/>
            <a:chExt cx="2670240" cy="267024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72" y="1385597"/>
              <a:ext cx="2670240" cy="267024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243247" y="229345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39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47899" y="1385597"/>
            <a:ext cx="2670240" cy="2670240"/>
            <a:chOff x="6247899" y="1385597"/>
            <a:chExt cx="2670240" cy="267024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CC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899" y="1385597"/>
              <a:ext cx="2670240" cy="267024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219529" y="233384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240926" y="1385597"/>
            <a:ext cx="2670240" cy="2670240"/>
            <a:chOff x="9240926" y="1385597"/>
            <a:chExt cx="2670240" cy="267024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926" y="1385597"/>
              <a:ext cx="2670240" cy="267024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249599" y="2312845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Horizontal Scroll 1"/>
          <p:cNvSpPr/>
          <p:nvPr/>
        </p:nvSpPr>
        <p:spPr>
          <a:xfrm>
            <a:off x="2932085" y="5255513"/>
            <a:ext cx="5361217" cy="1290918"/>
          </a:xfrm>
          <a:prstGeom prst="horizontalScroll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70500" y="5608584"/>
            <a:ext cx="533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ea typeface="+mj-ea"/>
              </a:rPr>
              <a:t>Số liền sau của 39 là ...?</a:t>
            </a:r>
            <a:endParaRPr lang="en-US" sz="3200" dirty="0">
              <a:ea typeface="+mj-e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922222" y="3641019"/>
            <a:ext cx="1909483" cy="619224"/>
            <a:chOff x="6804211" y="3482658"/>
            <a:chExt cx="1909483" cy="619224"/>
          </a:xfrm>
        </p:grpSpPr>
        <p:sp>
          <p:nvSpPr>
            <p:cNvPr id="9" name="Frame 8"/>
            <p:cNvSpPr/>
            <p:nvPr/>
          </p:nvSpPr>
          <p:spPr>
            <a:xfrm>
              <a:off x="6804211" y="3482658"/>
              <a:ext cx="1909483" cy="599943"/>
            </a:xfrm>
            <a:prstGeom prst="frame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00581" y="3517107"/>
              <a:ext cx="17167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ea typeface="+mj-ea"/>
                </a:rPr>
                <a:t>Lớp 2A</a:t>
              </a:r>
              <a:endParaRPr lang="en-US" sz="3200" b="1" dirty="0">
                <a:ea typeface="+mj-ea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069569" y="5587869"/>
            <a:ext cx="89051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ea typeface="+mj-ea"/>
              </a:rPr>
              <a:t>40</a:t>
            </a:r>
            <a:endParaRPr lang="en-US" sz="3600" b="1" dirty="0">
              <a:solidFill>
                <a:srgbClr val="C0000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593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9494" y="306962"/>
            <a:ext cx="11765266" cy="977885"/>
            <a:chOff x="1576536" y="1307736"/>
            <a:chExt cx="11765266" cy="977885"/>
          </a:xfrm>
        </p:grpSpPr>
        <p:sp>
          <p:nvSpPr>
            <p:cNvPr id="4" name="Rounded Rectangle 3"/>
            <p:cNvSpPr/>
            <p:nvPr/>
          </p:nvSpPr>
          <p:spPr>
            <a:xfrm>
              <a:off x="1576536" y="1307736"/>
              <a:ext cx="11765266" cy="977885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</a:t>
              </a:r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. Dưới đây là các thùng đựng sách quyên góp của các lớp 2A, 2B, 2C, 2D</a:t>
              </a:r>
            </a:p>
          </p:txBody>
        </p:sp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335" y="1325690"/>
              <a:ext cx="931883" cy="959931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1412599" y="4543330"/>
            <a:ext cx="9670600" cy="63412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2B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liền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39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61845" y="1385597"/>
            <a:ext cx="2670240" cy="2670240"/>
            <a:chOff x="261845" y="1385597"/>
            <a:chExt cx="2670240" cy="2670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45" y="1385597"/>
              <a:ext cx="2670240" cy="267024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13176" y="233384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38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54872" y="1385597"/>
            <a:ext cx="2670240" cy="2670240"/>
            <a:chOff x="3254872" y="1385597"/>
            <a:chExt cx="2670240" cy="267024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72" y="1385597"/>
              <a:ext cx="2670240" cy="267024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243247" y="229345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39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47899" y="1385597"/>
            <a:ext cx="2670240" cy="2670240"/>
            <a:chOff x="6247899" y="1385597"/>
            <a:chExt cx="2670240" cy="267024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CC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899" y="1385597"/>
              <a:ext cx="2670240" cy="267024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219529" y="233384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240926" y="1385597"/>
            <a:ext cx="2670240" cy="2670240"/>
            <a:chOff x="9240926" y="1385597"/>
            <a:chExt cx="2670240" cy="267024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926" y="1385597"/>
              <a:ext cx="2670240" cy="267024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249599" y="2312845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Horizontal Scroll 1"/>
          <p:cNvSpPr/>
          <p:nvPr/>
        </p:nvSpPr>
        <p:spPr>
          <a:xfrm>
            <a:off x="2932085" y="5255513"/>
            <a:ext cx="5361217" cy="1290918"/>
          </a:xfrm>
          <a:prstGeom prst="horizontalScroll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0500" y="5608584"/>
            <a:ext cx="533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 liền trước của 39 là ...?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922222" y="3588770"/>
            <a:ext cx="1909483" cy="619224"/>
            <a:chOff x="6804211" y="3482658"/>
            <a:chExt cx="1909483" cy="619224"/>
          </a:xfrm>
        </p:grpSpPr>
        <p:sp>
          <p:nvSpPr>
            <p:cNvPr id="9" name="Frame 8"/>
            <p:cNvSpPr/>
            <p:nvPr/>
          </p:nvSpPr>
          <p:spPr>
            <a:xfrm>
              <a:off x="6804211" y="3482658"/>
              <a:ext cx="1909483" cy="599943"/>
            </a:xfrm>
            <a:prstGeom prst="frame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00581" y="3517107"/>
              <a:ext cx="17167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Lớp 2A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15869" y="3623219"/>
            <a:ext cx="1909483" cy="599943"/>
            <a:chOff x="689473" y="3580521"/>
            <a:chExt cx="1909483" cy="599943"/>
          </a:xfrm>
        </p:grpSpPr>
        <p:sp>
          <p:nvSpPr>
            <p:cNvPr id="23" name="Frame 22"/>
            <p:cNvSpPr/>
            <p:nvPr/>
          </p:nvSpPr>
          <p:spPr>
            <a:xfrm>
              <a:off x="689473" y="3580521"/>
              <a:ext cx="1909483" cy="599943"/>
            </a:xfrm>
            <a:prstGeom prst="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49111" y="3595689"/>
              <a:ext cx="17167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Lớp 2B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47720" y="5564764"/>
            <a:ext cx="7969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36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9494" y="306962"/>
            <a:ext cx="11765266" cy="977885"/>
            <a:chOff x="1576536" y="1307736"/>
            <a:chExt cx="11765266" cy="977885"/>
          </a:xfrm>
        </p:grpSpPr>
        <p:sp>
          <p:nvSpPr>
            <p:cNvPr id="4" name="Rounded Rectangle 3"/>
            <p:cNvSpPr/>
            <p:nvPr/>
          </p:nvSpPr>
          <p:spPr>
            <a:xfrm>
              <a:off x="1576536" y="1307736"/>
              <a:ext cx="11765266" cy="977885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</a:t>
              </a:r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. Dưới đây là các thùng đựng sách quyên góp của các lớp 2A, 2B, 2C, 2D</a:t>
              </a:r>
            </a:p>
          </p:txBody>
        </p:sp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335" y="1325690"/>
              <a:ext cx="931883" cy="959931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1412599" y="4543330"/>
            <a:ext cx="9670600" cy="63412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2C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khi đọc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có tiếng “mốt”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61845" y="1385597"/>
            <a:ext cx="2670240" cy="2670240"/>
            <a:chOff x="261845" y="1385597"/>
            <a:chExt cx="2670240" cy="2670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45" y="1385597"/>
              <a:ext cx="2670240" cy="267024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13176" y="233384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38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54872" y="1385597"/>
            <a:ext cx="2670240" cy="2670240"/>
            <a:chOff x="3254872" y="1385597"/>
            <a:chExt cx="2670240" cy="267024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72" y="1385597"/>
              <a:ext cx="2670240" cy="267024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243247" y="229345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39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47899" y="1385597"/>
            <a:ext cx="2670240" cy="2670240"/>
            <a:chOff x="6247899" y="1385597"/>
            <a:chExt cx="2670240" cy="267024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CC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899" y="1385597"/>
              <a:ext cx="2670240" cy="267024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219529" y="2333841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240926" y="1385597"/>
            <a:ext cx="2670240" cy="2670240"/>
            <a:chOff x="9240926" y="1385597"/>
            <a:chExt cx="2670240" cy="267024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926" y="1385597"/>
              <a:ext cx="2670240" cy="267024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249599" y="2312845"/>
              <a:ext cx="13148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quyển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Horizontal Scroll 1"/>
          <p:cNvSpPr/>
          <p:nvPr/>
        </p:nvSpPr>
        <p:spPr>
          <a:xfrm>
            <a:off x="2768946" y="5344619"/>
            <a:ext cx="6185647" cy="1290918"/>
          </a:xfrm>
          <a:prstGeom prst="horizontalScroll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0651" y="5697690"/>
            <a:ext cx="627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 khi đọc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có tiếng “mốt”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là ...?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04211" y="3482658"/>
            <a:ext cx="1909483" cy="619224"/>
            <a:chOff x="6804211" y="3482658"/>
            <a:chExt cx="1909483" cy="619224"/>
          </a:xfrm>
        </p:grpSpPr>
        <p:sp>
          <p:nvSpPr>
            <p:cNvPr id="9" name="Frame 8"/>
            <p:cNvSpPr/>
            <p:nvPr/>
          </p:nvSpPr>
          <p:spPr>
            <a:xfrm>
              <a:off x="6804211" y="3482658"/>
              <a:ext cx="1909483" cy="599943"/>
            </a:xfrm>
            <a:prstGeom prst="frame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00581" y="3517107"/>
              <a:ext cx="17167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Lớp 2A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1" name="Frame 30"/>
          <p:cNvSpPr/>
          <p:nvPr/>
        </p:nvSpPr>
        <p:spPr>
          <a:xfrm>
            <a:off x="3666812" y="3555887"/>
            <a:ext cx="1909483" cy="599943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Frame 31"/>
          <p:cNvSpPr/>
          <p:nvPr/>
        </p:nvSpPr>
        <p:spPr>
          <a:xfrm>
            <a:off x="9592793" y="3532969"/>
            <a:ext cx="1909483" cy="599943"/>
          </a:xfrm>
          <a:prstGeom prst="fram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78828" y="3548137"/>
            <a:ext cx="1716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 2D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17675" y="3532969"/>
            <a:ext cx="1716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 2C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9473" y="3580521"/>
            <a:ext cx="1909483" cy="599943"/>
            <a:chOff x="689473" y="3580521"/>
            <a:chExt cx="1909483" cy="599943"/>
          </a:xfrm>
        </p:grpSpPr>
        <p:sp>
          <p:nvSpPr>
            <p:cNvPr id="23" name="Frame 22"/>
            <p:cNvSpPr/>
            <p:nvPr/>
          </p:nvSpPr>
          <p:spPr>
            <a:xfrm>
              <a:off x="689473" y="3580521"/>
              <a:ext cx="1909483" cy="599943"/>
            </a:xfrm>
            <a:prstGeom prst="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49111" y="3595689"/>
              <a:ext cx="17167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Lớp 2B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080838" y="5666911"/>
            <a:ext cx="7969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7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2" grpId="1" animBg="1"/>
      <p:bldP spid="6" grpId="0"/>
      <p:bldP spid="6" grpId="1"/>
      <p:bldP spid="31" grpId="0" animBg="1"/>
      <p:bldP spid="32" grpId="0" animBg="1"/>
      <p:bldP spid="41" grpId="0"/>
      <p:bldP spid="42" grpId="0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59762" r="-371" b="19223"/>
          <a:stretch/>
        </p:blipFill>
        <p:spPr>
          <a:xfrm>
            <a:off x="0" y="895350"/>
            <a:ext cx="11966665" cy="5568044"/>
          </a:xfrm>
          <a:prstGeom prst="rect">
            <a:avLst/>
          </a:prstGeom>
        </p:spPr>
      </p:pic>
      <p:pic>
        <p:nvPicPr>
          <p:cNvPr id="32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5" y="0"/>
            <a:ext cx="1355976" cy="139678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74840"/>
              </p:ext>
            </p:extLst>
          </p:nvPr>
        </p:nvGraphicFramePr>
        <p:xfrm>
          <a:off x="1455613" y="3784600"/>
          <a:ext cx="4889500" cy="853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900">
                  <a:extLst>
                    <a:ext uri="{9D8B030D-6E8A-4147-A177-3AD203B41FA5}">
                      <a16:colId xmlns:a16="http://schemas.microsoft.com/office/drawing/2014/main" val="2507225587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747887043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69281517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93183215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1033272382"/>
                    </a:ext>
                  </a:extLst>
                </a:gridCol>
              </a:tblGrid>
              <a:tr h="8536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97679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246863"/>
              </p:ext>
            </p:extLst>
          </p:nvPr>
        </p:nvGraphicFramePr>
        <p:xfrm>
          <a:off x="1493714" y="3837897"/>
          <a:ext cx="855787" cy="747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787">
                  <a:extLst>
                    <a:ext uri="{9D8B030D-6E8A-4147-A177-3AD203B41FA5}">
                      <a16:colId xmlns:a16="http://schemas.microsoft.com/office/drawing/2014/main" val="2507225587"/>
                    </a:ext>
                  </a:extLst>
                </a:gridCol>
              </a:tblGrid>
              <a:tr h="747028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37</a:t>
                      </a:r>
                      <a:endParaRPr lang="en-US" sz="400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L="80022" marR="80022" marT="40011" marB="40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97679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250675"/>
              </p:ext>
            </p:extLst>
          </p:nvPr>
        </p:nvGraphicFramePr>
        <p:xfrm>
          <a:off x="2484314" y="3797300"/>
          <a:ext cx="855787" cy="811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787">
                  <a:extLst>
                    <a:ext uri="{9D8B030D-6E8A-4147-A177-3AD203B41FA5}">
                      <a16:colId xmlns:a16="http://schemas.microsoft.com/office/drawing/2014/main" val="2507225587"/>
                    </a:ext>
                  </a:extLst>
                </a:gridCol>
              </a:tblGrid>
              <a:tr h="747028">
                <a:tc>
                  <a:txBody>
                    <a:bodyPr/>
                    <a:lstStyle/>
                    <a:p>
                      <a:pPr algn="ctr"/>
                      <a:r>
                        <a:rPr lang="en-US" sz="4800" b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-</a:t>
                      </a:r>
                      <a:endParaRPr lang="en-US" sz="4800" b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L="80022" marR="80022" marT="40011" marB="40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97679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986072"/>
              </p:ext>
            </p:extLst>
          </p:nvPr>
        </p:nvGraphicFramePr>
        <p:xfrm>
          <a:off x="3474914" y="3837897"/>
          <a:ext cx="855787" cy="747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787">
                  <a:extLst>
                    <a:ext uri="{9D8B030D-6E8A-4147-A177-3AD203B41FA5}">
                      <a16:colId xmlns:a16="http://schemas.microsoft.com/office/drawing/2014/main" val="2507225587"/>
                    </a:ext>
                  </a:extLst>
                </a:gridCol>
              </a:tblGrid>
              <a:tr h="747028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6</a:t>
                      </a:r>
                      <a:endParaRPr lang="en-US" sz="400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L="80022" marR="80022" marT="40011" marB="40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97679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799445"/>
              </p:ext>
            </p:extLst>
          </p:nvPr>
        </p:nvGraphicFramePr>
        <p:xfrm>
          <a:off x="4453544" y="3806147"/>
          <a:ext cx="855787" cy="811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787">
                  <a:extLst>
                    <a:ext uri="{9D8B030D-6E8A-4147-A177-3AD203B41FA5}">
                      <a16:colId xmlns:a16="http://schemas.microsoft.com/office/drawing/2014/main" val="2507225587"/>
                    </a:ext>
                  </a:extLst>
                </a:gridCol>
              </a:tblGrid>
              <a:tr h="747028">
                <a:tc>
                  <a:txBody>
                    <a:bodyPr/>
                    <a:lstStyle/>
                    <a:p>
                      <a:pPr algn="ctr"/>
                      <a:r>
                        <a:rPr lang="en-US" sz="4800" b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=</a:t>
                      </a:r>
                      <a:endParaRPr lang="en-US" sz="4800" b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L="80022" marR="80022" marT="40011" marB="40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97679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565629"/>
              </p:ext>
            </p:extLst>
          </p:nvPr>
        </p:nvGraphicFramePr>
        <p:xfrm>
          <a:off x="5404423" y="3837897"/>
          <a:ext cx="855787" cy="747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787">
                  <a:extLst>
                    <a:ext uri="{9D8B030D-6E8A-4147-A177-3AD203B41FA5}">
                      <a16:colId xmlns:a16="http://schemas.microsoft.com/office/drawing/2014/main" val="2507225587"/>
                    </a:ext>
                  </a:extLst>
                </a:gridCol>
              </a:tblGrid>
              <a:tr h="747028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31</a:t>
                      </a:r>
                      <a:endParaRPr lang="en-US" sz="400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L="80022" marR="80022" marT="40011" marB="40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97679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822402" y="5122287"/>
            <a:ext cx="8973857" cy="7815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 </a:t>
            </a:r>
            <a:r>
              <a:rPr lang="en-US" sz="3200" b="1" err="1"/>
              <a:t>Trả</a:t>
            </a:r>
            <a:r>
              <a:rPr lang="en-US" sz="3200" b="1"/>
              <a:t> </a:t>
            </a:r>
            <a:r>
              <a:rPr lang="en-US" sz="3200" b="1" err="1"/>
              <a:t>lời</a:t>
            </a:r>
            <a:r>
              <a:rPr lang="en-US" sz="3200" b="1"/>
              <a:t>: </a:t>
            </a:r>
            <a:r>
              <a:rPr lang="en-US" sz="3200" err="1"/>
              <a:t>Bà</a:t>
            </a:r>
            <a:r>
              <a:rPr lang="en-US" sz="3200"/>
              <a:t> </a:t>
            </a:r>
            <a:r>
              <a:rPr lang="en-US" sz="3200" err="1"/>
              <a:t>ngoại</a:t>
            </a:r>
            <a:r>
              <a:rPr lang="en-US" sz="3200"/>
              <a:t> </a:t>
            </a:r>
            <a:r>
              <a:rPr lang="en-US" sz="3200" err="1"/>
              <a:t>nuôi</a:t>
            </a:r>
            <a:r>
              <a:rPr lang="en-US" sz="3200"/>
              <a:t> . ? . con </a:t>
            </a:r>
            <a:r>
              <a:rPr lang="en-US" sz="3200" err="1"/>
              <a:t>gà</a:t>
            </a:r>
            <a:r>
              <a:rPr lang="en-US" sz="3200"/>
              <a:t> </a:t>
            </a:r>
            <a:r>
              <a:rPr lang="en-US" sz="3200" err="1"/>
              <a:t>mái</a:t>
            </a:r>
            <a:r>
              <a:rPr lang="en-US" sz="3200"/>
              <a:t>.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91730"/>
              </p:ext>
            </p:extLst>
          </p:nvPr>
        </p:nvGraphicFramePr>
        <p:xfrm>
          <a:off x="5876878" y="5139524"/>
          <a:ext cx="855787" cy="747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787">
                  <a:extLst>
                    <a:ext uri="{9D8B030D-6E8A-4147-A177-3AD203B41FA5}">
                      <a16:colId xmlns:a16="http://schemas.microsoft.com/office/drawing/2014/main" val="2507225587"/>
                    </a:ext>
                  </a:extLst>
                </a:gridCol>
              </a:tblGrid>
              <a:tr h="747028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31</a:t>
                      </a:r>
                      <a:endParaRPr lang="en-US" sz="400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L="80022" marR="80022" marT="40011" marB="40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97679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127157" y="2232212"/>
            <a:ext cx="154641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2402" y="2734236"/>
            <a:ext cx="2304755" cy="8964"/>
          </a:xfrm>
          <a:prstGeom prst="line">
            <a:avLst/>
          </a:prstGeom>
          <a:ln w="57150">
            <a:solidFill>
              <a:srgbClr val="FDA4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67564" y="3237696"/>
            <a:ext cx="3277549" cy="26953"/>
          </a:xfrm>
          <a:prstGeom prst="line">
            <a:avLst/>
          </a:prstGeom>
          <a:ln w="57150">
            <a:solidFill>
              <a:srgbClr val="FDA4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0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68" y="1923299"/>
            <a:ext cx="6247735" cy="20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93558" y="1154656"/>
            <a:ext cx="11421979" cy="5454691"/>
            <a:chOff x="593558" y="1811596"/>
            <a:chExt cx="11421979" cy="5046404"/>
          </a:xfrm>
        </p:grpSpPr>
        <p:sp>
          <p:nvSpPr>
            <p:cNvPr id="2" name="Rounded Rectangle 1"/>
            <p:cNvSpPr/>
            <p:nvPr/>
          </p:nvSpPr>
          <p:spPr>
            <a:xfrm>
              <a:off x="593558" y="1901743"/>
              <a:ext cx="11421979" cy="495625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34190" y="1811596"/>
              <a:ext cx="11069052" cy="4444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ea typeface="+mj-ea"/>
                </a:rPr>
                <a:t>      </a:t>
              </a:r>
            </a:p>
            <a:p>
              <a:r>
                <a:rPr lang="en-US" sz="3200">
                  <a:ea typeface="+mj-ea"/>
                </a:rPr>
                <a:t> </a:t>
              </a:r>
              <a:r>
                <a:rPr lang="en-US" sz="3200" smtClean="0">
                  <a:ea typeface="+mj-ea"/>
                </a:rPr>
                <a:t>     </a:t>
              </a:r>
              <a:r>
                <a:rPr lang="en-US" sz="3200" err="1" smtClean="0">
                  <a:ea typeface="+mj-ea"/>
                </a:rPr>
                <a:t>Ôn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tập</a:t>
              </a:r>
              <a:r>
                <a:rPr lang="en-US" sz="3200" smtClean="0">
                  <a:ea typeface="+mj-ea"/>
                </a:rPr>
                <a:t>:</a:t>
              </a:r>
            </a:p>
            <a:p>
              <a:r>
                <a:rPr lang="en-US" sz="3200" smtClean="0">
                  <a:solidFill>
                    <a:schemeClr val="accent1"/>
                  </a:solidFill>
                  <a:ea typeface="+mj-ea"/>
                  <a:sym typeface="Wingdings" panose="05000000000000000000" pitchFamily="2" charset="2"/>
                </a:rPr>
                <a:t></a:t>
              </a:r>
              <a:r>
                <a:rPr lang="en-US" sz="3200" err="1" smtClean="0">
                  <a:ea typeface="+mj-ea"/>
                </a:rPr>
                <a:t>Thực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hiện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các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phép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tính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cộng</a:t>
              </a:r>
              <a:r>
                <a:rPr lang="en-US" sz="3200" smtClean="0">
                  <a:ea typeface="+mj-ea"/>
                </a:rPr>
                <a:t>, </a:t>
              </a:r>
              <a:r>
                <a:rPr lang="en-US" sz="3200" err="1" smtClean="0">
                  <a:ea typeface="+mj-ea"/>
                </a:rPr>
                <a:t>trừ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trong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phạm</a:t>
              </a:r>
              <a:r>
                <a:rPr lang="en-US" sz="3200" smtClean="0">
                  <a:ea typeface="+mj-ea"/>
                </a:rPr>
                <a:t> vi 100.</a:t>
              </a:r>
            </a:p>
            <a:p>
              <a:r>
                <a:rPr lang="en-US" sz="3200" smtClean="0">
                  <a:solidFill>
                    <a:schemeClr val="accent1"/>
                  </a:solidFill>
                  <a:sym typeface="Wingdings" panose="05000000000000000000" pitchFamily="2" charset="2"/>
                </a:rPr>
                <a:t></a:t>
              </a:r>
              <a:r>
                <a:rPr lang="en-US" sz="3200" err="1" smtClean="0">
                  <a:ea typeface="+mj-ea"/>
                </a:rPr>
                <a:t>Thực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hành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tính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trong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trường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hợp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có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hai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dấu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phép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tính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cộng</a:t>
              </a:r>
              <a:r>
                <a:rPr lang="en-US" sz="3200" smtClean="0">
                  <a:ea typeface="+mj-ea"/>
                </a:rPr>
                <a:t>, </a:t>
              </a:r>
              <a:r>
                <a:rPr lang="en-US" sz="3200" err="1" smtClean="0">
                  <a:ea typeface="+mj-ea"/>
                </a:rPr>
                <a:t>trừ</a:t>
              </a:r>
              <a:r>
                <a:rPr lang="en-US" sz="3200" smtClean="0">
                  <a:ea typeface="+mj-ea"/>
                </a:rPr>
                <a:t>.</a:t>
              </a:r>
            </a:p>
            <a:p>
              <a:r>
                <a:rPr lang="en-US" sz="3200" smtClean="0">
                  <a:solidFill>
                    <a:schemeClr val="accent1"/>
                  </a:solidFill>
                  <a:sym typeface="Wingdings" panose="05000000000000000000" pitchFamily="2" charset="2"/>
                </a:rPr>
                <a:t></a:t>
              </a:r>
              <a:r>
                <a:rPr lang="en-US" sz="3200" smtClean="0">
                  <a:ea typeface="+mj-ea"/>
                  <a:sym typeface="Wingdings" panose="05000000000000000000" pitchFamily="2" charset="2"/>
                </a:rPr>
                <a:t> </a:t>
              </a:r>
              <a:r>
                <a:rPr lang="en-US" sz="3200" err="1" smtClean="0">
                  <a:ea typeface="+mj-ea"/>
                </a:rPr>
                <a:t>Nhận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biết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các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hình</a:t>
              </a:r>
              <a:r>
                <a:rPr lang="en-US" sz="3200" smtClean="0">
                  <a:ea typeface="+mj-ea"/>
                </a:rPr>
                <a:t> tam </a:t>
              </a:r>
              <a:r>
                <a:rPr lang="en-US" sz="3200" err="1" smtClean="0">
                  <a:ea typeface="+mj-ea"/>
                </a:rPr>
                <a:t>giác</a:t>
              </a:r>
              <a:r>
                <a:rPr lang="en-US" sz="3200" smtClean="0">
                  <a:ea typeface="+mj-ea"/>
                </a:rPr>
                <a:t>, </a:t>
              </a:r>
              <a:r>
                <a:rPr lang="en-US" sz="3200" err="1" smtClean="0">
                  <a:ea typeface="+mj-ea"/>
                </a:rPr>
                <a:t>hình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chữ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nhật</a:t>
              </a:r>
              <a:r>
                <a:rPr lang="en-US" sz="3200" smtClean="0">
                  <a:ea typeface="+mj-ea"/>
                </a:rPr>
                <a:t>, </a:t>
              </a:r>
              <a:r>
                <a:rPr lang="en-US" sz="3200" err="1" smtClean="0">
                  <a:ea typeface="+mj-ea"/>
                </a:rPr>
                <a:t>hình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dạng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khối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lập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phương</a:t>
              </a:r>
              <a:r>
                <a:rPr lang="en-US" sz="3200" smtClean="0">
                  <a:ea typeface="+mj-ea"/>
                </a:rPr>
                <a:t>, </a:t>
              </a:r>
              <a:r>
                <a:rPr lang="en-US" sz="3200" err="1" smtClean="0">
                  <a:ea typeface="+mj-ea"/>
                </a:rPr>
                <a:t>khối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hình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hộp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chữ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nhật</a:t>
              </a:r>
              <a:r>
                <a:rPr lang="en-US" sz="3200" smtClean="0">
                  <a:ea typeface="+mj-ea"/>
                </a:rPr>
                <a:t>.</a:t>
              </a:r>
            </a:p>
            <a:p>
              <a:r>
                <a:rPr lang="en-US" sz="3200" smtClean="0">
                  <a:ea typeface="+mj-ea"/>
                </a:rPr>
                <a:t>      </a:t>
              </a:r>
              <a:r>
                <a:rPr lang="en-US" sz="3200" err="1" smtClean="0">
                  <a:ea typeface="+mj-ea"/>
                </a:rPr>
                <a:t>Thực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hành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đo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độ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dài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với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đơn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vị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đo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xăng-ti-mét</a:t>
              </a:r>
              <a:r>
                <a:rPr lang="en-US" sz="3200" smtClean="0">
                  <a:ea typeface="+mj-ea"/>
                </a:rPr>
                <a:t>; </a:t>
              </a:r>
              <a:r>
                <a:rPr lang="en-US" sz="3200" err="1" smtClean="0">
                  <a:ea typeface="+mj-ea"/>
                </a:rPr>
                <a:t>đề</a:t>
              </a:r>
              <a:r>
                <a:rPr lang="en-US" sz="3200" smtClean="0">
                  <a:ea typeface="+mj-ea"/>
                </a:rPr>
                <a:t>-xi-</a:t>
              </a:r>
              <a:r>
                <a:rPr lang="en-US" sz="3200" err="1" smtClean="0">
                  <a:ea typeface="+mj-ea"/>
                </a:rPr>
                <a:t>mét</a:t>
              </a:r>
              <a:r>
                <a:rPr lang="en-US" sz="3200" smtClean="0">
                  <a:ea typeface="+mj-ea"/>
                </a:rPr>
                <a:t>.</a:t>
              </a:r>
            </a:p>
            <a:p>
              <a:r>
                <a:rPr lang="en-US" sz="3200" smtClean="0">
                  <a:ea typeface="+mj-ea"/>
                </a:rPr>
                <a:t>      </a:t>
              </a:r>
              <a:r>
                <a:rPr lang="en-US" sz="3200" err="1" smtClean="0">
                  <a:ea typeface="+mj-ea"/>
                </a:rPr>
                <a:t>Biết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giải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quyết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vấn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đề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trong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bài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toán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thực</a:t>
              </a:r>
              <a:r>
                <a:rPr lang="en-US" sz="3200" smtClean="0">
                  <a:ea typeface="+mj-ea"/>
                </a:rPr>
                <a:t> </a:t>
              </a:r>
              <a:r>
                <a:rPr lang="en-US" sz="3200" err="1" smtClean="0">
                  <a:ea typeface="+mj-ea"/>
                </a:rPr>
                <a:t>tế</a:t>
              </a:r>
              <a:r>
                <a:rPr lang="en-US" sz="3200" smtClean="0">
                  <a:ea typeface="+mj-ea"/>
                </a:rPr>
                <a:t>.</a:t>
              </a:r>
              <a:endParaRPr lang="en-US" sz="3200">
                <a:ea typeface="+mj-ea"/>
              </a:endParaRPr>
            </a:p>
          </p:txBody>
        </p:sp>
      </p:grpSp>
      <p:pic>
        <p:nvPicPr>
          <p:cNvPr id="17" name="Graphic 26" descr="Open book">
            <a:extLst>
              <a:ext uri="{FF2B5EF4-FFF2-40B4-BE49-F238E27FC236}">
                <a16:creationId xmlns:a16="http://schemas.microsoft.com/office/drawing/2014/main" id="{61084811-D558-43D0-B96F-E65A00922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4190" y="4571157"/>
            <a:ext cx="626152" cy="626152"/>
          </a:xfrm>
          <a:prstGeom prst="rect">
            <a:avLst/>
          </a:prstGeom>
        </p:spPr>
      </p:pic>
      <p:pic>
        <p:nvPicPr>
          <p:cNvPr id="18" name="Graphic 26" descr="Open book">
            <a:extLst>
              <a:ext uri="{FF2B5EF4-FFF2-40B4-BE49-F238E27FC236}">
                <a16:creationId xmlns:a16="http://schemas.microsoft.com/office/drawing/2014/main" id="{61084811-D558-43D0-B96F-E65A00922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4190" y="5520311"/>
            <a:ext cx="626152" cy="626152"/>
          </a:xfrm>
          <a:prstGeom prst="rect">
            <a:avLst/>
          </a:prstGeom>
        </p:spPr>
      </p:pic>
      <p:pic>
        <p:nvPicPr>
          <p:cNvPr id="23" name="Graphic 26" descr="Open book">
            <a:extLst>
              <a:ext uri="{FF2B5EF4-FFF2-40B4-BE49-F238E27FC236}">
                <a16:creationId xmlns:a16="http://schemas.microsoft.com/office/drawing/2014/main" id="{61084811-D558-43D0-B96F-E65A00922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4190" y="1631511"/>
            <a:ext cx="626152" cy="626152"/>
          </a:xfrm>
          <a:prstGeom prst="rect">
            <a:avLst/>
          </a:prstGeom>
        </p:spPr>
      </p:pic>
      <p:sp>
        <p:nvSpPr>
          <p:cNvPr id="13" name="Scroll: Horizontal 3">
            <a:extLst>
              <a:ext uri="{FF2B5EF4-FFF2-40B4-BE49-F238E27FC236}">
                <a16:creationId xmlns:a16="http://schemas.microsoft.com/office/drawing/2014/main" id="{7CBB4150-8EAD-49BA-BB31-05F4920F8BAC}"/>
              </a:ext>
            </a:extLst>
          </p:cNvPr>
          <p:cNvSpPr/>
          <p:nvPr/>
        </p:nvSpPr>
        <p:spPr>
          <a:xfrm>
            <a:off x="160420" y="140610"/>
            <a:ext cx="3561348" cy="153845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perspectiveHeroicExtreme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tiêu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6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2333" r="2593" b="37889"/>
          <a:stretch/>
        </p:blipFill>
        <p:spPr>
          <a:xfrm>
            <a:off x="2909409" y="1374552"/>
            <a:ext cx="6670017" cy="300953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90094" y="0"/>
            <a:ext cx="7453789" cy="1374552"/>
            <a:chOff x="732268" y="921241"/>
            <a:chExt cx="7453789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1" y="1233715"/>
              <a:ext cx="6995886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accent6">
                      <a:lumMod val="50000"/>
                    </a:schemeClr>
                  </a:solidFill>
                </a:rPr>
                <a:t> 1. </a:t>
              </a:r>
              <a:r>
                <a:rPr lang="en-US" sz="2800" b="1" err="1">
                  <a:solidFill>
                    <a:schemeClr val="accent6">
                      <a:lumMod val="50000"/>
                    </a:schemeClr>
                  </a:solidFill>
                </a:rPr>
                <a:t>Quan</a:t>
              </a:r>
              <a:r>
                <a:rPr lang="en-US" sz="28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800" b="1" err="1">
                  <a:solidFill>
                    <a:schemeClr val="accent6">
                      <a:lumMod val="50000"/>
                    </a:schemeClr>
                  </a:solidFill>
                </a:rPr>
                <a:t>sát</a:t>
              </a:r>
              <a:r>
                <a:rPr lang="en-US" sz="28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800" b="1" err="1">
                  <a:solidFill>
                    <a:schemeClr val="accent6">
                      <a:lumMod val="50000"/>
                    </a:schemeClr>
                  </a:solidFill>
                </a:rPr>
                <a:t>ảnh</a:t>
              </a:r>
              <a:r>
                <a:rPr lang="en-US" sz="28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800" b="1" err="1">
                  <a:solidFill>
                    <a:schemeClr val="accent6">
                      <a:lumMod val="50000"/>
                    </a:schemeClr>
                  </a:solidFill>
                </a:rPr>
                <a:t>rồi</a:t>
              </a:r>
              <a:r>
                <a:rPr lang="en-US" sz="28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800" b="1" err="1">
                  <a:solidFill>
                    <a:schemeClr val="accent6">
                      <a:lumMod val="50000"/>
                    </a:schemeClr>
                  </a:solidFill>
                </a:rPr>
                <a:t>trả</a:t>
              </a:r>
              <a:r>
                <a:rPr lang="en-US" sz="28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800" b="1" err="1">
                  <a:solidFill>
                    <a:schemeClr val="accent6">
                      <a:lumMod val="50000"/>
                    </a:schemeClr>
                  </a:solidFill>
                </a:rPr>
                <a:t>lời</a:t>
              </a:r>
              <a:r>
                <a:rPr lang="en-US" sz="28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800" b="1" err="1">
                  <a:solidFill>
                    <a:schemeClr val="accent6">
                      <a:lumMod val="50000"/>
                    </a:schemeClr>
                  </a:solidFill>
                </a:rPr>
                <a:t>câu</a:t>
              </a:r>
              <a:r>
                <a:rPr lang="en-US" sz="28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800" b="1" err="1">
                  <a:solidFill>
                    <a:schemeClr val="accent6">
                      <a:lumMod val="50000"/>
                    </a:schemeClr>
                  </a:solidFill>
                </a:rPr>
                <a:t>hỏi</a:t>
              </a:r>
              <a:r>
                <a:rPr lang="en-US" sz="2800" b="1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endParaRPr lang="en-US" sz="4000" b="1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30" name="Rounded Rectangle 29"/>
          <p:cNvSpPr/>
          <p:nvPr/>
        </p:nvSpPr>
        <p:spPr>
          <a:xfrm>
            <a:off x="610068" y="4632904"/>
            <a:ext cx="8784301" cy="160512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LcPeriod"/>
            </a:pPr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Trên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tờ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lịch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ghi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thứ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mấy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bao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nhiêu?</a:t>
            </a:r>
          </a:p>
          <a:p>
            <a:pPr marL="514350" indent="-514350">
              <a:buAutoNum type="alphaLcPeriod"/>
            </a:pPr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Hà vẽ xong bức tranh tặng mẹ lúc mấy giờ?</a:t>
            </a:r>
            <a:endParaRPr lang="en-US" sz="32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020389" y="3419474"/>
            <a:ext cx="1808189" cy="4801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Straight Arrow Connector 10"/>
          <p:cNvCxnSpPr>
            <a:stCxn id="34" idx="1"/>
          </p:cNvCxnSpPr>
          <p:nvPr/>
        </p:nvCxnSpPr>
        <p:spPr>
          <a:xfrm flipH="1" flipV="1">
            <a:off x="2336797" y="3617261"/>
            <a:ext cx="683592" cy="42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8816" y="3294094"/>
            <a:ext cx="1921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 smtClean="0">
                <a:latin typeface="+mj-lt"/>
                <a:ea typeface="+mj-ea"/>
              </a:rPr>
              <a:t>Thứ</a:t>
            </a:r>
            <a:r>
              <a:rPr lang="en-US" sz="3600" smtClean="0">
                <a:latin typeface="+mj-lt"/>
                <a:ea typeface="+mj-ea"/>
              </a:rPr>
              <a:t> </a:t>
            </a:r>
            <a:r>
              <a:rPr lang="en-US" sz="3600" err="1" smtClean="0">
                <a:latin typeface="+mj-lt"/>
                <a:ea typeface="+mj-ea"/>
              </a:rPr>
              <a:t>tư</a:t>
            </a:r>
            <a:endParaRPr lang="en-US" sz="3600">
              <a:latin typeface="+mj-lt"/>
              <a:ea typeface="+mj-ea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993824" y="2317463"/>
            <a:ext cx="1808189" cy="1102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7" name="Straight Arrow Connector 36"/>
          <p:cNvCxnSpPr>
            <a:stCxn id="36" idx="1"/>
          </p:cNvCxnSpPr>
          <p:nvPr/>
        </p:nvCxnSpPr>
        <p:spPr>
          <a:xfrm flipH="1" flipV="1">
            <a:off x="2310232" y="2599853"/>
            <a:ext cx="683592" cy="2686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59654" y="2276686"/>
            <a:ext cx="240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 smtClean="0">
                <a:latin typeface="+mj-lt"/>
                <a:ea typeface="+mj-ea"/>
              </a:rPr>
              <a:t>Ngày</a:t>
            </a:r>
            <a:r>
              <a:rPr lang="en-US" sz="3600" smtClean="0">
                <a:latin typeface="+mj-lt"/>
                <a:ea typeface="+mj-ea"/>
              </a:rPr>
              <a:t> 20</a:t>
            </a:r>
            <a:endParaRPr lang="en-US" sz="3600">
              <a:latin typeface="+mj-lt"/>
              <a:ea typeface="+mj-ea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043883" y="1790700"/>
            <a:ext cx="1808189" cy="7668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8 </a:t>
            </a:r>
            <a:r>
              <a:rPr lang="en-US" sz="280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giờ</a:t>
            </a:r>
            <a:endParaRPr lang="en-US" sz="280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44" name="Straight Arrow Connector 43"/>
          <p:cNvCxnSpPr>
            <a:stCxn id="43" idx="1"/>
          </p:cNvCxnSpPr>
          <p:nvPr/>
        </p:nvCxnSpPr>
        <p:spPr>
          <a:xfrm flipH="1">
            <a:off x="8744855" y="2174125"/>
            <a:ext cx="1299028" cy="494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990918" y="5500296"/>
            <a:ext cx="6753938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tờ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lịch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ghi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thứ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tư, ngày 20.</a:t>
            </a:r>
            <a:endParaRPr lang="en-US" sz="32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0068" y="4644776"/>
            <a:ext cx="8506999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a.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tờ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lịch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ghi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thứ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mấy, ngày bao nhiêu?</a:t>
            </a:r>
            <a:endParaRPr lang="en-US" sz="32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10068" y="4641596"/>
            <a:ext cx="8959048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b. Hà vẽ xong bức tranh tặng mẹ lúc mấy giờ?</a:t>
            </a:r>
            <a:endParaRPr lang="en-US" sz="32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0917" y="5515790"/>
            <a:ext cx="805296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b. Hà vẽ xong bức tranh tặng mẹ lúc 8 giờ.</a:t>
            </a:r>
            <a:endParaRPr lang="en-US" sz="32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 animBg="1"/>
      <p:bldP spid="14" grpId="0"/>
      <p:bldP spid="36" grpId="0" animBg="1"/>
      <p:bldP spid="38" grpId="0"/>
      <p:bldP spid="43" grpId="0" animBg="1"/>
      <p:bldP spid="18" grpId="0" animBg="1"/>
      <p:bldP spid="18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43129" y="174812"/>
            <a:ext cx="4822303" cy="1374552"/>
            <a:chOff x="732268" y="921241"/>
            <a:chExt cx="5599165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      2. </a:t>
              </a:r>
              <a:r>
                <a:rPr lang="en-US" sz="4000" b="1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Đo</a:t>
              </a:r>
              <a:r>
                <a:rPr lang="en-US" sz="4000" b="1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độ</a:t>
              </a:r>
              <a:r>
                <a:rPr lang="en-US" sz="4000" b="1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dài </a:t>
              </a:r>
              <a:endParaRPr lang="en-US" sz="4000" b="1">
                <a:solidFill>
                  <a:schemeClr val="accent4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20" name="Rounded Rectangle 19"/>
          <p:cNvSpPr/>
          <p:nvPr/>
        </p:nvSpPr>
        <p:spPr>
          <a:xfrm>
            <a:off x="279969" y="1861838"/>
            <a:ext cx="4719924" cy="1780785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a) </a:t>
            </a:r>
            <a:r>
              <a:rPr lang="en-US" sz="3200" err="1" smtClean="0">
                <a:solidFill>
                  <a:schemeClr val="accent6">
                    <a:lumMod val="50000"/>
                  </a:schemeClr>
                </a:solidFill>
              </a:rPr>
              <a:t>Cánh</a:t>
            </a:r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tay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. . . cm</a:t>
            </a:r>
          </a:p>
          <a:p>
            <a:pPr algn="ctr"/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en-US" sz="3200" err="1" smtClean="0">
                <a:solidFill>
                  <a:schemeClr val="accent6">
                    <a:lumMod val="50000"/>
                  </a:schemeClr>
                </a:solidFill>
              </a:rPr>
              <a:t>hoảng</a:t>
            </a:r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. . .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dm</a:t>
            </a:r>
            <a:endParaRPr lang="en-US" sz="32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662132" y="1861838"/>
            <a:ext cx="4719924" cy="1780785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b) </a:t>
            </a:r>
            <a:r>
              <a:rPr lang="en-US" sz="3200" err="1" smtClean="0">
                <a:solidFill>
                  <a:schemeClr val="accent6">
                    <a:lumMod val="50000"/>
                  </a:schemeClr>
                </a:solidFill>
              </a:rPr>
              <a:t>Bàn</a:t>
            </a:r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 . . . cm</a:t>
            </a:r>
          </a:p>
          <a:p>
            <a:pPr algn="ctr"/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en-US" sz="3200" err="1" smtClean="0">
                <a:solidFill>
                  <a:schemeClr val="accent6">
                    <a:lumMod val="50000"/>
                  </a:schemeClr>
                </a:solidFill>
              </a:rPr>
              <a:t>hoảng</a:t>
            </a:r>
            <a:r>
              <a:rPr lang="en-US" sz="320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. . . </a:t>
            </a:r>
            <a:r>
              <a:rPr lang="en-US" sz="3200" err="1">
                <a:solidFill>
                  <a:schemeClr val="accent6">
                    <a:lumMod val="50000"/>
                  </a:schemeClr>
                </a:solidFill>
              </a:rPr>
              <a:t>dm</a:t>
            </a:r>
            <a:endParaRPr lang="en-US" sz="32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19663" y="4267571"/>
            <a:ext cx="5470357" cy="2036976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5">
                    <a:lumMod val="75000"/>
                  </a:schemeClr>
                </a:solidFill>
              </a:rPr>
              <a:t>10cm = 1dm</a:t>
            </a:r>
          </a:p>
          <a:p>
            <a:pPr algn="ctr"/>
            <a:r>
              <a:rPr lang="en-US" sz="3200" b="1" smtClean="0">
                <a:solidFill>
                  <a:schemeClr val="accent5">
                    <a:lumMod val="75000"/>
                  </a:schemeClr>
                </a:solidFill>
              </a:rPr>
              <a:t>1dm = 10cm</a:t>
            </a:r>
          </a:p>
          <a:p>
            <a:pPr algn="ctr"/>
            <a:r>
              <a:rPr lang="en-US" sz="3200" b="1" smtClean="0">
                <a:solidFill>
                  <a:schemeClr val="accent5">
                    <a:lumMod val="75000"/>
                  </a:schemeClr>
                </a:solidFill>
              </a:rPr>
              <a:t>1 gang tay khoảng 15cm</a:t>
            </a:r>
            <a:endParaRPr lang="en-US" sz="3200" b="1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43129" y="174812"/>
            <a:ext cx="4822303" cy="1374552"/>
            <a:chOff x="732268" y="921241"/>
            <a:chExt cx="5599165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2. </a:t>
              </a: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độ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dài 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20" name="Rounded Rectangle 19"/>
          <p:cNvSpPr/>
          <p:nvPr/>
        </p:nvSpPr>
        <p:spPr>
          <a:xfrm>
            <a:off x="279969" y="1861838"/>
            <a:ext cx="4719924" cy="1780785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a)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. . . cm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hoảng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 . .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dm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" t="47484" r="7831"/>
          <a:stretch/>
        </p:blipFill>
        <p:spPr>
          <a:xfrm>
            <a:off x="5123803" y="4154905"/>
            <a:ext cx="6057544" cy="22259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38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266239" y="3550914"/>
            <a:ext cx="1504814" cy="203750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3343129" y="2131662"/>
            <a:ext cx="882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accent5">
                    <a:lumMod val="75000"/>
                  </a:schemeClr>
                </a:solidFill>
                <a:ea typeface="+mj-ea"/>
              </a:rPr>
              <a:t>60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5183" y="2619111"/>
            <a:ext cx="882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accent5">
                    <a:lumMod val="75000"/>
                  </a:schemeClr>
                </a:solidFill>
                <a:ea typeface="+mj-ea"/>
              </a:rPr>
              <a:t>6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355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36159 -0.004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43129" y="174812"/>
            <a:ext cx="4822303" cy="1374552"/>
            <a:chOff x="732268" y="921241"/>
            <a:chExt cx="5599165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2. </a:t>
              </a: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ea typeface="微软雅黑"/>
                  <a:cs typeface="+mn-cs"/>
                </a:rPr>
                <a:t>Đo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ea typeface="微软雅黑"/>
                  <a:cs typeface="+mn-cs"/>
                </a:rPr>
                <a:t>độ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ea typeface="微软雅黑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dài 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22" name="Rounded Rectangle 21"/>
          <p:cNvSpPr/>
          <p:nvPr/>
        </p:nvSpPr>
        <p:spPr>
          <a:xfrm>
            <a:off x="838848" y="1861838"/>
            <a:ext cx="4719924" cy="1780785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 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chân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. . . cm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</a:t>
            </a:r>
            <a:r>
              <a:rPr kumimoji="0" lang="en-US" sz="3200" b="0" i="0" u="none" strike="noStrike" kern="1200" cap="none" spc="0" normalizeH="0" baseline="0" noProof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hoảng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 . .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dm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1" l="2500" r="48667">
                        <a14:foregroundMark x1="25000" y1="14398" x2="25000" y2="11780"/>
                      </a14:backgroundRemoval>
                    </a14:imgEffect>
                  </a14:imgLayer>
                </a14:imgProps>
              </a:ext>
            </a:extLst>
          </a:blip>
          <a:srcRect r="50562"/>
          <a:stretch/>
        </p:blipFill>
        <p:spPr>
          <a:xfrm>
            <a:off x="7315200" y="0"/>
            <a:ext cx="4186989" cy="4796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779" y="2569399"/>
            <a:ext cx="3898231" cy="30057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8877" y="2118772"/>
            <a:ext cx="882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accent5">
                    <a:lumMod val="75000"/>
                  </a:schemeClr>
                </a:solidFill>
                <a:ea typeface="+mj-ea"/>
              </a:rPr>
              <a:t>20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3129" y="2601483"/>
            <a:ext cx="882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accent5">
                    <a:lumMod val="75000"/>
                  </a:schemeClr>
                </a:solidFill>
                <a:ea typeface="+mj-ea"/>
              </a:rPr>
              <a:t>2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188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0.08347 0.007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8322" y="-60274"/>
            <a:ext cx="5599165" cy="1374552"/>
            <a:chOff x="732268" y="921241"/>
            <a:chExt cx="5599165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accent4">
                      <a:lumMod val="50000"/>
                    </a:schemeClr>
                  </a:solidFill>
                </a:rPr>
                <a:t>       3. </a:t>
              </a:r>
              <a:r>
                <a:rPr lang="en-US" sz="3200" b="1" err="1" smtClean="0">
                  <a:solidFill>
                    <a:schemeClr val="accent4">
                      <a:lumMod val="50000"/>
                    </a:schemeClr>
                  </a:solidFill>
                </a:rPr>
                <a:t>Tìm</a:t>
              </a:r>
              <a:r>
                <a:rPr lang="en-US" sz="3200" b="1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3200" b="1" err="1" smtClean="0">
                  <a:solidFill>
                    <a:schemeClr val="accent4">
                      <a:lumMod val="50000"/>
                    </a:schemeClr>
                  </a:solidFill>
                </a:rPr>
                <a:t>nhà</a:t>
              </a:r>
              <a:r>
                <a:rPr lang="en-US" sz="3200" b="1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3200" b="1" err="1" smtClean="0">
                  <a:solidFill>
                    <a:schemeClr val="accent4">
                      <a:lumMod val="50000"/>
                    </a:schemeClr>
                  </a:solidFill>
                </a:rPr>
                <a:t>cho</a:t>
              </a:r>
              <a:r>
                <a:rPr lang="en-US" sz="3200" b="1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3200" b="1" smtClean="0">
                  <a:solidFill>
                    <a:schemeClr val="accent4">
                      <a:lumMod val="50000"/>
                    </a:schemeClr>
                  </a:solidFill>
                </a:rPr>
                <a:t>Sóc</a:t>
              </a:r>
              <a:r>
                <a:rPr lang="en-US" sz="3200" b="1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endParaRPr lang="en-US" sz="3200" b="1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92" b="84667" l="8241" r="99630">
                        <a14:foregroundMark x1="20741" y1="84375" x2="20741" y2="84375"/>
                        <a14:foregroundMark x1="16111" y1="83958" x2="16111" y2="83958"/>
                        <a14:foregroundMark x1="35741" y1="76250" x2="44352" y2="76333"/>
                        <a14:foregroundMark x1="48519" y1="73542" x2="46759" y2="73958"/>
                        <a14:foregroundMark x1="49815" y1="73292" x2="56759" y2="73167"/>
                        <a14:foregroundMark x1="50648" y1="73167" x2="51389" y2="73167"/>
                        <a14:foregroundMark x1="51944" y1="73250" x2="52870" y2="73250"/>
                        <a14:foregroundMark x1="51667" y1="73208" x2="52593" y2="73083"/>
                        <a14:foregroundMark x1="64259" y1="74292" x2="71296" y2="74417"/>
                        <a14:foregroundMark x1="61019" y1="74917" x2="60093" y2="7512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085" t="67493" r="585" b="15667"/>
          <a:stretch/>
        </p:blipFill>
        <p:spPr>
          <a:xfrm>
            <a:off x="2969140" y="3119718"/>
            <a:ext cx="9222860" cy="373828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423332" y="332642"/>
            <a:ext cx="4981379" cy="98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  <a:p>
            <a:pPr algn="ctr"/>
            <a:r>
              <a:rPr lang="en-US" sz="3200" err="1"/>
              <a:t>Nhà</a:t>
            </a:r>
            <a:r>
              <a:rPr lang="en-US" sz="3200"/>
              <a:t> </a:t>
            </a:r>
            <a:r>
              <a:rPr lang="en-US" sz="3200" err="1"/>
              <a:t>sóc</a:t>
            </a:r>
            <a:r>
              <a:rPr lang="en-US" sz="3200"/>
              <a:t> </a:t>
            </a:r>
            <a:r>
              <a:rPr lang="en-US" sz="3200" err="1"/>
              <a:t>có</a:t>
            </a:r>
            <a:r>
              <a:rPr lang="en-US" sz="3200"/>
              <a:t> </a:t>
            </a:r>
            <a:r>
              <a:rPr lang="en-US" sz="3200" err="1" smtClean="0"/>
              <a:t>đặc</a:t>
            </a:r>
            <a:r>
              <a:rPr lang="en-US" sz="3200" smtClean="0"/>
              <a:t> </a:t>
            </a:r>
            <a:r>
              <a:rPr lang="en-US" sz="3200" err="1"/>
              <a:t>điểm</a:t>
            </a:r>
            <a:r>
              <a:rPr lang="en-US" sz="3200"/>
              <a:t>:</a:t>
            </a:r>
          </a:p>
          <a:p>
            <a:pPr algn="ctr"/>
            <a:r>
              <a:rPr lang="en-US" sz="3200"/>
              <a:t> </a:t>
            </a:r>
            <a:endParaRPr lang="en-US" sz="3200" b="1"/>
          </a:p>
        </p:txBody>
      </p:sp>
      <p:sp>
        <p:nvSpPr>
          <p:cNvPr id="17" name="Rounded Rectangle 16"/>
          <p:cNvSpPr/>
          <p:nvPr/>
        </p:nvSpPr>
        <p:spPr>
          <a:xfrm>
            <a:off x="238322" y="3380662"/>
            <a:ext cx="6577263" cy="1221469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smtClean="0"/>
              <a:t>Nhà của Sóc là nhà thứ </a:t>
            </a:r>
            <a:r>
              <a:rPr lang="en-US" sz="3600" smtClean="0"/>
              <a:t>… (từ trái sang phải).</a:t>
            </a:r>
            <a:endParaRPr lang="vi-VN" sz="3600"/>
          </a:p>
        </p:txBody>
      </p:sp>
      <p:grpSp>
        <p:nvGrpSpPr>
          <p:cNvPr id="5" name="Group 4"/>
          <p:cNvGrpSpPr/>
          <p:nvPr/>
        </p:nvGrpSpPr>
        <p:grpSpPr>
          <a:xfrm>
            <a:off x="4475815" y="1553267"/>
            <a:ext cx="7122627" cy="1566451"/>
            <a:chOff x="1844909" y="2807243"/>
            <a:chExt cx="7122627" cy="1566451"/>
          </a:xfrm>
        </p:grpSpPr>
        <p:sp>
          <p:nvSpPr>
            <p:cNvPr id="13" name="Rounded Rectangle 12"/>
            <p:cNvSpPr/>
            <p:nvPr/>
          </p:nvSpPr>
          <p:spPr>
            <a:xfrm>
              <a:off x="1844909" y="2807243"/>
              <a:ext cx="7122627" cy="1566451"/>
            </a:xfrm>
            <a:prstGeom prst="roundRect">
              <a:avLst/>
            </a:prstGeom>
            <a:ln w="28575">
              <a:solidFill>
                <a:srgbClr val="00B050"/>
              </a:solidFill>
              <a:prstDash val="lgDashDot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sz="3200" smtClean="0"/>
                <a:t>     Cửa </a:t>
              </a:r>
              <a:r>
                <a:rPr lang="en-US" sz="3200" err="1"/>
                <a:t>ra</a:t>
              </a:r>
              <a:r>
                <a:rPr lang="en-US" sz="3200"/>
                <a:t> </a:t>
              </a:r>
              <a:r>
                <a:rPr lang="en-US" sz="3200" err="1"/>
                <a:t>vào</a:t>
              </a:r>
              <a:r>
                <a:rPr lang="en-US" sz="3200"/>
                <a:t> </a:t>
              </a:r>
              <a:r>
                <a:rPr lang="en-US" sz="3200" err="1"/>
                <a:t>có</a:t>
              </a:r>
              <a:r>
                <a:rPr lang="en-US" sz="3200"/>
                <a:t> </a:t>
              </a:r>
              <a:r>
                <a:rPr lang="en-US" sz="3200" b="1" smtClean="0"/>
                <a:t>hình </a:t>
              </a:r>
              <a:r>
                <a:rPr lang="en-US" sz="3200" b="1" err="1"/>
                <a:t>chữ</a:t>
              </a:r>
              <a:r>
                <a:rPr lang="en-US" sz="3200" b="1"/>
                <a:t> </a:t>
              </a:r>
              <a:r>
                <a:rPr lang="en-US" sz="3200" b="1" err="1"/>
                <a:t>nhật</a:t>
              </a:r>
              <a:r>
                <a:rPr lang="en-US" sz="3200" smtClean="0"/>
                <a:t>.</a:t>
              </a:r>
            </a:p>
            <a:p>
              <a:r>
                <a:rPr lang="en-US" sz="3200" b="1"/>
                <a:t> </a:t>
              </a:r>
              <a:r>
                <a:rPr lang="en-US" sz="3200" b="1" smtClean="0"/>
                <a:t>    </a:t>
              </a:r>
              <a:r>
                <a:rPr lang="en-US" sz="3200"/>
                <a:t>Không có </a:t>
              </a:r>
              <a:r>
                <a:rPr lang="en-US" sz="3200"/>
                <a:t>dạng </a:t>
              </a:r>
              <a:r>
                <a:rPr lang="vi-VN" sz="3200" b="1" smtClean="0"/>
                <a:t>khối </a:t>
              </a:r>
              <a:r>
                <a:rPr lang="vi-VN" sz="3200" b="1"/>
                <a:t>lập </a:t>
              </a:r>
              <a:r>
                <a:rPr lang="vi-VN" sz="3200" b="1" smtClean="0"/>
                <a:t>phương</a:t>
              </a:r>
              <a:r>
                <a:rPr lang="en-US" sz="3200" b="1" smtClean="0"/>
                <a:t>.</a:t>
              </a:r>
              <a:endParaRPr lang="vi-VN" sz="3200" b="1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141" y="2847519"/>
              <a:ext cx="544397" cy="54439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140" y="3433109"/>
              <a:ext cx="544397" cy="5443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605771" y="3422960"/>
            <a:ext cx="76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B0F0"/>
                </a:solidFill>
                <a:ea typeface="+mj-ea"/>
              </a:rPr>
              <a:t>?</a:t>
            </a:r>
            <a:endParaRPr lang="en-US" sz="3600" dirty="0">
              <a:solidFill>
                <a:srgbClr val="00B0F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698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43129" y="0"/>
            <a:ext cx="5599165" cy="1374552"/>
            <a:chOff x="732268" y="921241"/>
            <a:chExt cx="5599165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50000"/>
                    </a:schemeClr>
                  </a:solidFill>
                </a:rPr>
                <a:t> 3. </a:t>
              </a:r>
              <a:r>
                <a:rPr lang="en-US" sz="3200" b="1" err="1">
                  <a:solidFill>
                    <a:schemeClr val="accent4">
                      <a:lumMod val="50000"/>
                    </a:schemeClr>
                  </a:solidFill>
                </a:rPr>
                <a:t>Tìm</a:t>
              </a:r>
              <a:r>
                <a:rPr lang="en-US" sz="3200" b="1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3200" b="1" err="1">
                  <a:solidFill>
                    <a:schemeClr val="accent4">
                      <a:lumMod val="50000"/>
                    </a:schemeClr>
                  </a:solidFill>
                </a:rPr>
                <a:t>nhà</a:t>
              </a:r>
              <a:r>
                <a:rPr lang="en-US" sz="3200" b="1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3200" b="1" err="1">
                  <a:solidFill>
                    <a:schemeClr val="accent4">
                      <a:lumMod val="50000"/>
                    </a:schemeClr>
                  </a:solidFill>
                </a:rPr>
                <a:t>cho</a:t>
              </a:r>
              <a:r>
                <a:rPr lang="en-US" sz="3200" b="1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3200" b="1" smtClean="0">
                  <a:solidFill>
                    <a:schemeClr val="accent4">
                      <a:lumMod val="50000"/>
                    </a:schemeClr>
                  </a:solidFill>
                </a:rPr>
                <a:t>Sóc</a:t>
              </a:r>
              <a:endParaRPr lang="en-US" sz="3200" b="1">
                <a:solidFill>
                  <a:schemeClr val="accent4">
                    <a:lumMod val="50000"/>
                  </a:schemeClr>
                </a:solidFill>
                <a:latin typeface="VNI-Avo" pitchFamily="2" charset="0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92" b="84667" l="8241" r="99630">
                        <a14:foregroundMark x1="20741" y1="84375" x2="20741" y2="84375"/>
                        <a14:foregroundMark x1="16111" y1="83958" x2="16111" y2="83958"/>
                        <a14:foregroundMark x1="35741" y1="76250" x2="44352" y2="76333"/>
                        <a14:foregroundMark x1="48519" y1="73542" x2="46759" y2="73958"/>
                        <a14:foregroundMark x1="49815" y1="73292" x2="56759" y2="73167"/>
                        <a14:foregroundMark x1="50648" y1="73167" x2="51389" y2="73167"/>
                        <a14:foregroundMark x1="51944" y1="73250" x2="52870" y2="73250"/>
                        <a14:foregroundMark x1="51667" y1="73208" x2="52593" y2="73083"/>
                        <a14:foregroundMark x1="64259" y1="74292" x2="71296" y2="74417"/>
                        <a14:foregroundMark x1="61019" y1="74917" x2="60093" y2="7512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085" t="67493" r="585" b="15667"/>
          <a:stretch/>
        </p:blipFill>
        <p:spPr>
          <a:xfrm>
            <a:off x="3132167" y="3119718"/>
            <a:ext cx="9222860" cy="373828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4826" y="1359629"/>
            <a:ext cx="4981379" cy="8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  <a:p>
            <a:pPr algn="ctr"/>
            <a:r>
              <a:rPr lang="en-US" sz="3200" err="1"/>
              <a:t>Nhà</a:t>
            </a:r>
            <a:r>
              <a:rPr lang="en-US" sz="3200"/>
              <a:t> </a:t>
            </a:r>
            <a:r>
              <a:rPr lang="en-US" sz="3200" err="1"/>
              <a:t>sóc</a:t>
            </a:r>
            <a:r>
              <a:rPr lang="en-US" sz="3200"/>
              <a:t> </a:t>
            </a:r>
            <a:r>
              <a:rPr lang="en-US" sz="3200" err="1"/>
              <a:t>có</a:t>
            </a:r>
            <a:r>
              <a:rPr lang="en-US" sz="3200"/>
              <a:t> </a:t>
            </a:r>
            <a:r>
              <a:rPr lang="en-US" sz="3200" err="1"/>
              <a:t>đặc</a:t>
            </a:r>
            <a:r>
              <a:rPr lang="en-US" sz="3200"/>
              <a:t> </a:t>
            </a:r>
            <a:r>
              <a:rPr lang="en-US" sz="3200" err="1"/>
              <a:t>điểm</a:t>
            </a:r>
            <a:r>
              <a:rPr lang="en-US" sz="3200"/>
              <a:t>:</a:t>
            </a:r>
          </a:p>
          <a:p>
            <a:pPr algn="ctr"/>
            <a:r>
              <a:rPr lang="en-US" sz="3200"/>
              <a:t> </a:t>
            </a:r>
            <a:endParaRPr lang="en-US" sz="3200" b="1"/>
          </a:p>
        </p:txBody>
      </p:sp>
      <p:sp>
        <p:nvSpPr>
          <p:cNvPr id="13" name="Rounded Rectangle 12"/>
          <p:cNvSpPr/>
          <p:nvPr/>
        </p:nvSpPr>
        <p:spPr>
          <a:xfrm>
            <a:off x="848770" y="2508983"/>
            <a:ext cx="4988717" cy="1221469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err="1"/>
              <a:t>Cửa</a:t>
            </a:r>
            <a:r>
              <a:rPr lang="en-US" sz="3200"/>
              <a:t> </a:t>
            </a:r>
            <a:r>
              <a:rPr lang="en-US" sz="3200" err="1"/>
              <a:t>ra</a:t>
            </a:r>
            <a:r>
              <a:rPr lang="en-US" sz="3200"/>
              <a:t> </a:t>
            </a:r>
            <a:r>
              <a:rPr lang="en-US" sz="3200" err="1"/>
              <a:t>vào</a:t>
            </a:r>
            <a:r>
              <a:rPr lang="en-US" sz="3200"/>
              <a:t> </a:t>
            </a:r>
            <a:r>
              <a:rPr lang="en-US" sz="3200" err="1"/>
              <a:t>có</a:t>
            </a:r>
            <a:r>
              <a:rPr lang="en-US" sz="3200"/>
              <a:t> </a:t>
            </a:r>
          </a:p>
          <a:p>
            <a:pPr algn="ctr"/>
            <a:r>
              <a:rPr lang="en-US" sz="3200" b="1" err="1"/>
              <a:t>hình</a:t>
            </a:r>
            <a:r>
              <a:rPr lang="en-US" sz="3200" b="1"/>
              <a:t> </a:t>
            </a:r>
            <a:r>
              <a:rPr lang="en-US" sz="3200" b="1" err="1"/>
              <a:t>chữ</a:t>
            </a:r>
            <a:r>
              <a:rPr lang="en-US" sz="3200" b="1"/>
              <a:t> </a:t>
            </a:r>
            <a:r>
              <a:rPr lang="en-US" sz="3200" b="1" err="1"/>
              <a:t>nhật</a:t>
            </a:r>
            <a:r>
              <a:rPr lang="en-US" sz="3200" smtClean="0"/>
              <a:t>.</a:t>
            </a:r>
            <a:endParaRPr lang="en-US" sz="3200" b="1"/>
          </a:p>
        </p:txBody>
      </p:sp>
      <p:sp>
        <p:nvSpPr>
          <p:cNvPr id="5" name="Rectangle 4"/>
          <p:cNvSpPr/>
          <p:nvPr/>
        </p:nvSpPr>
        <p:spPr>
          <a:xfrm>
            <a:off x="7200900" y="5054600"/>
            <a:ext cx="533400" cy="768350"/>
          </a:xfrm>
          <a:prstGeom prst="rect">
            <a:avLst/>
          </a:prstGeom>
          <a:solidFill>
            <a:srgbClr val="FDA463"/>
          </a:solidFill>
          <a:ln>
            <a:solidFill>
              <a:srgbClr val="7030A0"/>
            </a:solidFill>
          </a:ln>
          <a:effectLst>
            <a:glow rad="101600">
              <a:srgbClr val="00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724900" y="5033309"/>
            <a:ext cx="533400" cy="768350"/>
          </a:xfrm>
          <a:prstGeom prst="rect">
            <a:avLst/>
          </a:prstGeom>
          <a:solidFill>
            <a:srgbClr val="FDA463"/>
          </a:solidFill>
          <a:ln>
            <a:solidFill>
              <a:srgbClr val="7030A0"/>
            </a:solidFill>
          </a:ln>
          <a:effectLst>
            <a:glow rad="101600">
              <a:srgbClr val="00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175512" y="2508983"/>
            <a:ext cx="4988717" cy="1221469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err="1"/>
              <a:t>Không</a:t>
            </a:r>
            <a:r>
              <a:rPr lang="en-US" sz="3200"/>
              <a:t> </a:t>
            </a:r>
            <a:r>
              <a:rPr lang="en-US" sz="3200" err="1"/>
              <a:t>có</a:t>
            </a:r>
            <a:r>
              <a:rPr lang="en-US" sz="3200"/>
              <a:t> </a:t>
            </a:r>
            <a:r>
              <a:rPr lang="en-US" sz="3200" err="1"/>
              <a:t>dạng</a:t>
            </a:r>
            <a:r>
              <a:rPr lang="en-US" sz="3200"/>
              <a:t> </a:t>
            </a:r>
          </a:p>
          <a:p>
            <a:pPr algn="ctr"/>
            <a:r>
              <a:rPr lang="vi-VN" sz="3200" b="1"/>
              <a:t>khối lập </a:t>
            </a:r>
            <a:r>
              <a:rPr lang="vi-VN" sz="3200" b="1" smtClean="0"/>
              <a:t>phương</a:t>
            </a:r>
            <a:endParaRPr lang="vi-VN" sz="3200" b="1"/>
          </a:p>
        </p:txBody>
      </p:sp>
      <p:pic>
        <p:nvPicPr>
          <p:cNvPr id="2050" name="Picture 2" descr="Green cube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363" y="1709456"/>
            <a:ext cx="1172405" cy="12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821202" y="4043136"/>
            <a:ext cx="1524000" cy="2022928"/>
          </a:xfrm>
          <a:prstGeom prst="wedgeRoundRectCallout">
            <a:avLst/>
          </a:prstGeom>
          <a:noFill/>
          <a:ln w="38100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731603" y="6175794"/>
            <a:ext cx="3471993" cy="8368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Nhà</a:t>
            </a:r>
            <a:r>
              <a:rPr lang="en-US" sz="3600" b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b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Sóc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3657" y="2646474"/>
            <a:ext cx="721895" cy="9464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50903" y="5650599"/>
            <a:ext cx="73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ea typeface="+mj-ea"/>
                <a:sym typeface="Wingdings" panose="05000000000000000000" pitchFamily="2" charset="2"/>
              </a:rPr>
              <a:t></a:t>
            </a:r>
            <a:endParaRPr lang="en-US" sz="7200" b="1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59630" y="5760295"/>
            <a:ext cx="1082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ea typeface="+mj-ea"/>
                <a:sym typeface="Wingdings" panose="05000000000000000000" pitchFamily="2" charset="2"/>
              </a:rPr>
              <a:t></a:t>
            </a:r>
            <a:endParaRPr lang="en-US" sz="7200" b="1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26005" y="2406359"/>
            <a:ext cx="5945657" cy="1221469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 smtClean="0"/>
              <a:t>Nhà của Sóc là nhà thứ </a:t>
            </a:r>
            <a:r>
              <a:rPr lang="en-US" sz="4000" b="1" smtClean="0">
                <a:solidFill>
                  <a:srgbClr val="FF0000"/>
                </a:solidFill>
              </a:rPr>
              <a:t>2</a:t>
            </a:r>
          </a:p>
          <a:p>
            <a:r>
              <a:rPr lang="en-US" sz="3600" smtClean="0"/>
              <a:t> (từ trái sang phải).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13799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5" grpId="0" animBg="1"/>
      <p:bldP spid="5" grpId="1" animBg="1"/>
      <p:bldP spid="15" grpId="0" animBg="1"/>
      <p:bldP spid="15" grpId="1" animBg="1"/>
      <p:bldP spid="17" grpId="0" animBg="1"/>
      <p:bldP spid="17" grpId="1" animBg="1"/>
      <p:bldP spid="2" grpId="0" animBg="1"/>
      <p:bldP spid="19" grpId="0"/>
      <p:bldP spid="6" grpId="0" animBg="1"/>
      <p:bldP spid="6" grpId="1" animBg="1"/>
      <p:bldP spid="7" grpId="0"/>
      <p:bldP spid="7" grpId="1"/>
      <p:bldP spid="32" grpId="0"/>
      <p:bldP spid="32" grpId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12539" y="0"/>
            <a:ext cx="3815641" cy="1374552"/>
            <a:chOff x="533846" y="921241"/>
            <a:chExt cx="5797587" cy="1374552"/>
          </a:xfrm>
        </p:grpSpPr>
        <p:sp>
          <p:nvSpPr>
            <p:cNvPr id="3" name="Rounded Rectangle 2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      4. </a:t>
              </a:r>
              <a:r>
                <a:rPr lang="en-US" sz="4000" b="1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Số</a:t>
              </a:r>
              <a:r>
                <a:rPr lang="en-US" sz="4000" b="1" smtClean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?</a:t>
              </a:r>
              <a:endParaRPr lang="en-US" sz="4000" b="1">
                <a:solidFill>
                  <a:schemeClr val="accent4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4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46" y="921241"/>
              <a:ext cx="1532813" cy="137455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95012" y="2531104"/>
            <a:ext cx="10845799" cy="339635"/>
            <a:chOff x="664029" y="2225039"/>
            <a:chExt cx="10845799" cy="33963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664029" y="2394857"/>
              <a:ext cx="10845799" cy="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15274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783624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90074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94093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06893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26043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836218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654526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467326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286476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092926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905726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724876" y="2225039"/>
              <a:ext cx="0" cy="339635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664029" y="2994603"/>
            <a:ext cx="79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+mj-lt"/>
                <a:ea typeface="+mj-ea"/>
              </a:rPr>
              <a:t>44</a:t>
            </a:r>
            <a:endParaRPr lang="en-US" sz="3200">
              <a:latin typeface="+mj-lt"/>
              <a:ea typeface="+mj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55421" y="2994603"/>
            <a:ext cx="79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+mj-lt"/>
                <a:ea typeface="+mj-ea"/>
              </a:rPr>
              <a:t>45</a:t>
            </a:r>
            <a:endParaRPr lang="en-US" sz="3200">
              <a:latin typeface="+mj-lt"/>
              <a:ea typeface="+mj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64740" y="2994602"/>
            <a:ext cx="45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ea typeface="+mj-ea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44117" y="2994601"/>
            <a:ext cx="79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+mj-lt"/>
                <a:ea typeface="+mj-ea"/>
              </a:rPr>
              <a:t>47</a:t>
            </a:r>
            <a:endParaRPr lang="en-US" sz="3200">
              <a:latin typeface="+mj-lt"/>
              <a:ea typeface="+mj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24587" y="2994601"/>
            <a:ext cx="45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ea typeface="+mj-ea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00709" y="2994600"/>
            <a:ext cx="45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ea typeface="+mj-ea"/>
              </a:rPr>
              <a:t>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39641" y="2994600"/>
            <a:ext cx="79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+mj-lt"/>
                <a:ea typeface="+mj-ea"/>
              </a:rPr>
              <a:t>50</a:t>
            </a:r>
            <a:endParaRPr lang="en-US" sz="3200">
              <a:latin typeface="+mj-lt"/>
              <a:ea typeface="+mj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51531" y="2994600"/>
            <a:ext cx="45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ea typeface="+mj-ea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95323" y="2996717"/>
            <a:ext cx="45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ea typeface="+mj-ea"/>
              </a:rPr>
              <a:t>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30126" y="2994600"/>
            <a:ext cx="79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+mj-lt"/>
                <a:ea typeface="+mj-ea"/>
              </a:rPr>
              <a:t>53</a:t>
            </a:r>
            <a:endParaRPr lang="en-US" sz="3200">
              <a:latin typeface="+mj-lt"/>
              <a:ea typeface="+mj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42016" y="2994600"/>
            <a:ext cx="45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ea typeface="+mj-ea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629424" y="2994600"/>
            <a:ext cx="79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+mj-lt"/>
                <a:ea typeface="+mj-ea"/>
              </a:rPr>
              <a:t>55</a:t>
            </a:r>
            <a:endParaRPr lang="en-US" sz="3200">
              <a:latin typeface="+mj-lt"/>
              <a:ea typeface="+mj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564174" y="2994600"/>
            <a:ext cx="45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  <a:ea typeface="+mj-ea"/>
              </a:rPr>
              <a:t>?</a:t>
            </a:r>
          </a:p>
        </p:txBody>
      </p:sp>
      <p:sp>
        <p:nvSpPr>
          <p:cNvPr id="45" name="Curved Up Arrow 44"/>
          <p:cNvSpPr/>
          <p:nvPr/>
        </p:nvSpPr>
        <p:spPr>
          <a:xfrm>
            <a:off x="962654" y="3576791"/>
            <a:ext cx="915126" cy="499139"/>
          </a:xfrm>
          <a:prstGeom prst="curvedUp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97319" y="4123466"/>
            <a:ext cx="682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+mj-lt"/>
                <a:ea typeface="+mj-ea"/>
              </a:rPr>
              <a:t>+1</a:t>
            </a:r>
            <a:endParaRPr lang="en-US" sz="3200">
              <a:latin typeface="+mj-lt"/>
              <a:ea typeface="+mj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37942" y="2994600"/>
            <a:ext cx="668651" cy="584775"/>
          </a:xfrm>
          <a:prstGeom prst="rect">
            <a:avLst/>
          </a:prstGeom>
          <a:solidFill>
            <a:srgbClr val="E4F3F3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+mj-lt"/>
                <a:ea typeface="+mj-ea"/>
              </a:rPr>
              <a:t>46</a:t>
            </a:r>
            <a:endParaRPr lang="en-US" sz="3200" b="1">
              <a:solidFill>
                <a:srgbClr val="FF0000"/>
              </a:solidFill>
              <a:latin typeface="+mj-lt"/>
              <a:ea typeface="+mj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15594" y="2992016"/>
            <a:ext cx="668651" cy="584775"/>
          </a:xfrm>
          <a:prstGeom prst="rect">
            <a:avLst/>
          </a:prstGeom>
          <a:solidFill>
            <a:srgbClr val="E4F3F3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+mj-lt"/>
                <a:ea typeface="+mj-ea"/>
              </a:rPr>
              <a:t>48</a:t>
            </a:r>
            <a:endParaRPr lang="en-US" sz="3200" b="1">
              <a:solidFill>
                <a:srgbClr val="FF0000"/>
              </a:solidFill>
              <a:latin typeface="+mj-lt"/>
              <a:ea typeface="+mj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98182" y="2992016"/>
            <a:ext cx="668651" cy="584775"/>
          </a:xfrm>
          <a:prstGeom prst="rect">
            <a:avLst/>
          </a:prstGeom>
          <a:solidFill>
            <a:srgbClr val="E4F3F3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+mj-lt"/>
                <a:ea typeface="+mj-ea"/>
              </a:rPr>
              <a:t>49</a:t>
            </a:r>
            <a:endParaRPr lang="en-US" sz="3200" b="1">
              <a:solidFill>
                <a:srgbClr val="FF0000"/>
              </a:solidFill>
              <a:latin typeface="+mj-lt"/>
              <a:ea typeface="+mj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59529" y="2992016"/>
            <a:ext cx="668651" cy="584775"/>
          </a:xfrm>
          <a:prstGeom prst="rect">
            <a:avLst/>
          </a:prstGeom>
          <a:solidFill>
            <a:srgbClr val="E4F3F3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+mj-lt"/>
                <a:ea typeface="+mj-ea"/>
              </a:rPr>
              <a:t>51</a:t>
            </a:r>
            <a:endParaRPr lang="en-US" sz="3200" b="1">
              <a:solidFill>
                <a:srgbClr val="FF0000"/>
              </a:solidFill>
              <a:latin typeface="+mj-lt"/>
              <a:ea typeface="+mj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94827" y="2992016"/>
            <a:ext cx="668651" cy="584775"/>
          </a:xfrm>
          <a:prstGeom prst="rect">
            <a:avLst/>
          </a:prstGeom>
          <a:solidFill>
            <a:srgbClr val="E4F3F3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+mj-lt"/>
                <a:ea typeface="+mj-ea"/>
              </a:rPr>
              <a:t>52</a:t>
            </a:r>
            <a:endParaRPr lang="en-US" sz="3200" b="1">
              <a:solidFill>
                <a:srgbClr val="FF0000"/>
              </a:solidFill>
              <a:latin typeface="+mj-lt"/>
              <a:ea typeface="+mj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816776" y="2992016"/>
            <a:ext cx="668651" cy="584775"/>
          </a:xfrm>
          <a:prstGeom prst="rect">
            <a:avLst/>
          </a:prstGeom>
          <a:solidFill>
            <a:srgbClr val="E4F3F3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+mj-lt"/>
                <a:ea typeface="+mj-ea"/>
              </a:rPr>
              <a:t>54</a:t>
            </a:r>
            <a:endParaRPr lang="en-US" sz="3200" b="1">
              <a:solidFill>
                <a:srgbClr val="FF0000"/>
              </a:solidFill>
              <a:latin typeface="+mj-lt"/>
              <a:ea typeface="+mj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415343" y="2992015"/>
            <a:ext cx="668651" cy="584775"/>
          </a:xfrm>
          <a:prstGeom prst="rect">
            <a:avLst/>
          </a:prstGeom>
          <a:solidFill>
            <a:srgbClr val="E4F3F3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+mj-lt"/>
                <a:ea typeface="+mj-ea"/>
              </a:rPr>
              <a:t>56</a:t>
            </a:r>
            <a:endParaRPr lang="en-US" sz="3200" b="1">
              <a:solidFill>
                <a:srgbClr val="FF0000"/>
              </a:solidFill>
              <a:latin typeface="+mj-lt"/>
              <a:ea typeface="+mj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540471" y="2968248"/>
            <a:ext cx="864702" cy="58477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41484" y="2996717"/>
            <a:ext cx="864702" cy="58477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" grpId="0" animBg="1"/>
      <p:bldP spid="5" grpId="1" animBg="1"/>
      <p:bldP spid="44" grpId="0" animBg="1"/>
      <p:bldP spid="4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3DF5C2CA-D503-42AB-9A06-FB55AAD8795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1.25修改\49710"/>
  <p:tag name="ISPRING_FIRST_PUBLISH" val="1"/>
  <p:tag name="ISPRING_PRESENTATION_TITLE" val="卡通闪电狗学校安全教育PPT背景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1403</TotalTime>
  <Words>691</Words>
  <Application>Microsoft Office PowerPoint</Application>
  <PresentationFormat>Widescreen</PresentationFormat>
  <Paragraphs>160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Arial</vt:lpstr>
      <vt:lpstr>等线</vt:lpstr>
      <vt:lpstr>Times New Roman</vt:lpstr>
      <vt:lpstr>VNI-Avo</vt:lpstr>
      <vt:lpstr>Wingdings</vt:lpstr>
      <vt:lpstr>字魂27号-布丁体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卡通闪电狗学校安全教育PPT背景</dc:title>
  <dc:creator>WIN7</dc:creator>
  <cp:lastModifiedBy>Smith John</cp:lastModifiedBy>
  <cp:revision>201</cp:revision>
  <dcterms:created xsi:type="dcterms:W3CDTF">2017-08-18T03:02:00Z</dcterms:created>
  <dcterms:modified xsi:type="dcterms:W3CDTF">2021-08-20T15:56:20Z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